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17"/>
  </p:notesMasterIdLst>
  <p:handoutMasterIdLst>
    <p:handoutMasterId r:id="rId18"/>
  </p:handoutMasterIdLst>
  <p:sldIdLst>
    <p:sldId id="266" r:id="rId5"/>
    <p:sldId id="273" r:id="rId6"/>
    <p:sldId id="274" r:id="rId7"/>
    <p:sldId id="257" r:id="rId8"/>
    <p:sldId id="267" r:id="rId9"/>
    <p:sldId id="268" r:id="rId10"/>
    <p:sldId id="269" r:id="rId11"/>
    <p:sldId id="270" r:id="rId12"/>
    <p:sldId id="271" r:id="rId13"/>
    <p:sldId id="272" r:id="rId14"/>
    <p:sldId id="276" r:id="rId15"/>
    <p:sldId id="277" r:id="rId16"/>
  </p:sldIdLst>
  <p:sldSz cx="12192000" cy="6858000"/>
  <p:notesSz cx="6858000" cy="9144000"/>
  <p:defaultTextStyle>
    <a:defPPr rtl="0">
      <a:defRPr lang="id-id"/>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A0A0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6395" autoAdjust="0"/>
  </p:normalViewPr>
  <p:slideViewPr>
    <p:cSldViewPr snapToGrid="0">
      <p:cViewPr varScale="1">
        <p:scale>
          <a:sx n="117" d="100"/>
          <a:sy n="117" d="100"/>
        </p:scale>
        <p:origin x="294" y="102"/>
      </p:cViewPr>
      <p:guideLst/>
    </p:cSldViewPr>
  </p:slideViewPr>
  <p:notesTextViewPr>
    <p:cViewPr>
      <p:scale>
        <a:sx n="1" d="1"/>
        <a:sy n="1" d="1"/>
      </p:scale>
      <p:origin x="0" y="0"/>
    </p:cViewPr>
  </p:notesTextViewPr>
  <p:sorterViewPr>
    <p:cViewPr varScale="1">
      <p:scale>
        <a:sx n="100" d="100"/>
        <a:sy n="100" d="100"/>
      </p:scale>
      <p:origin x="0" y="0"/>
    </p:cViewPr>
  </p:sorterViewPr>
  <p:notesViewPr>
    <p:cSldViewPr snapToGrid="0">
      <p:cViewPr varScale="1">
        <p:scale>
          <a:sx n="88" d="100"/>
          <a:sy n="88" d="100"/>
        </p:scale>
        <p:origin x="3822" y="6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4FF870C-5D9B-4878-9827-A3D8F8D3B4C3}" type="doc">
      <dgm:prSet loTypeId="urn:microsoft.com/office/officeart/2008/layout/LinedList" loCatId="list" qsTypeId="urn:microsoft.com/office/officeart/2005/8/quickstyle/simple1" qsCatId="simple" csTypeId="urn:microsoft.com/office/officeart/2005/8/colors/accent1_2" csCatId="accent1" phldr="1"/>
      <dgm:spPr/>
      <dgm:t>
        <a:bodyPr rtlCol="0"/>
        <a:lstStyle/>
        <a:p>
          <a:pPr rtl="0"/>
          <a:endParaRPr lang="en-US"/>
        </a:p>
      </dgm:t>
    </dgm:pt>
    <dgm:pt modelId="{193252BB-1661-4EF1-B4B4-B609E884D6B5}">
      <dgm:prSet custT="1"/>
      <dgm:spPr/>
      <dgm:t>
        <a:bodyPr rtlCol="0"/>
        <a:lstStyle/>
        <a:p>
          <a:pPr algn="just" rtl="0">
            <a:lnSpc>
              <a:spcPct val="100000"/>
            </a:lnSpc>
            <a:defRPr cap="all"/>
          </a:pPr>
          <a:r>
            <a:rPr lang="en-US" sz="1200" b="0" cap="none" dirty="0"/>
            <a:t>	</a:t>
          </a:r>
          <a:r>
            <a:rPr lang="id-ID" sz="1200" b="1" cap="none" dirty="0"/>
            <a:t>PT kimia </a:t>
          </a:r>
          <a:r>
            <a:rPr lang="id-ID" sz="1200" b="1" cap="none" dirty="0" err="1"/>
            <a:t>farma</a:t>
          </a:r>
          <a:r>
            <a:rPr lang="id-ID" sz="1200" b="1" cap="none" dirty="0"/>
            <a:t> </a:t>
          </a:r>
          <a:r>
            <a:rPr lang="id-ID" sz="1200" b="1" cap="none" dirty="0" err="1"/>
            <a:t>tbk</a:t>
          </a:r>
          <a:r>
            <a:rPr lang="id-ID" sz="1200" b="1" cap="none" dirty="0"/>
            <a:t> </a:t>
          </a:r>
          <a:r>
            <a:rPr lang="id-ID" sz="1200" b="0" cap="none" dirty="0"/>
            <a:t>merupakan salah satu badan usaha milik negara (</a:t>
          </a:r>
          <a:r>
            <a:rPr lang="id-ID" sz="1200" b="1" cap="none" dirty="0"/>
            <a:t>BUMN</a:t>
          </a:r>
          <a:r>
            <a:rPr lang="id-ID" sz="1200" b="0" cap="none" dirty="0"/>
            <a:t>) yang berperan penting dalam mendukung </a:t>
          </a:r>
          <a:r>
            <a:rPr lang="id-ID" sz="1200" b="1" cap="none" dirty="0"/>
            <a:t>ketahanan nasional </a:t>
          </a:r>
          <a:r>
            <a:rPr lang="id-ID" sz="1200" b="0" cap="none" dirty="0"/>
            <a:t>di </a:t>
          </a:r>
          <a:r>
            <a:rPr lang="id-ID" sz="1200" b="1" cap="none" dirty="0"/>
            <a:t>sektor kesehatan</a:t>
          </a:r>
          <a:r>
            <a:rPr lang="id-ID" sz="1200" b="0" cap="none" dirty="0"/>
            <a:t>, khususnya dalam industri farmasi. Berdiri sejak tahun </a:t>
          </a:r>
          <a:r>
            <a:rPr lang="id-ID" sz="1200" b="1" cap="none" dirty="0"/>
            <a:t>1817</a:t>
          </a:r>
          <a:r>
            <a:rPr lang="id-ID" sz="1200" b="0" cap="none" dirty="0"/>
            <a:t>, kimia </a:t>
          </a:r>
          <a:r>
            <a:rPr lang="id-ID" sz="1200" b="0" cap="none" dirty="0" err="1"/>
            <a:t>farma</a:t>
          </a:r>
          <a:r>
            <a:rPr lang="id-ID" sz="1200" b="0" cap="none" dirty="0"/>
            <a:t> adalah salah satu </a:t>
          </a:r>
          <a:r>
            <a:rPr lang="id-ID" sz="1200" b="1" cap="none" dirty="0"/>
            <a:t>perusahaan farmasi tertua </a:t>
          </a:r>
          <a:r>
            <a:rPr lang="id-ID" sz="1200" b="0" cap="none" dirty="0"/>
            <a:t>di </a:t>
          </a:r>
          <a:r>
            <a:rPr lang="id-ID" sz="1200" b="0" cap="none" dirty="0" err="1"/>
            <a:t>indonesia</a:t>
          </a:r>
          <a:r>
            <a:rPr lang="id-ID" sz="1200" b="0" cap="none" dirty="0"/>
            <a:t> dan terus berkembang menjadi perusahaan terintegrasi di bidang produksi, distribusi, serta layanan kesehatan. Sebagai bagian dari ekosistem BUMN farmasi, kimia </a:t>
          </a:r>
          <a:r>
            <a:rPr lang="id-ID" sz="1200" b="0" cap="none" dirty="0" err="1"/>
            <a:t>farma</a:t>
          </a:r>
          <a:r>
            <a:rPr lang="id-ID" sz="1200" b="0" cap="none" dirty="0"/>
            <a:t> berperan strategis dalam mendukung </a:t>
          </a:r>
          <a:r>
            <a:rPr lang="id-ID" sz="1200" b="1" cap="none" dirty="0"/>
            <a:t>penyediaan obat </a:t>
          </a:r>
          <a:r>
            <a:rPr lang="id-ID" sz="1200" b="0" cap="none" dirty="0"/>
            <a:t>dan </a:t>
          </a:r>
          <a:r>
            <a:rPr lang="id-ID" sz="1200" b="1" cap="none" dirty="0"/>
            <a:t>alat kesehatan</a:t>
          </a:r>
          <a:r>
            <a:rPr lang="id-ID" sz="1200" b="0" cap="none" dirty="0"/>
            <a:t> </a:t>
          </a:r>
          <a:r>
            <a:rPr lang="id-ID" sz="1200" b="0" cap="none" dirty="0">
              <a:solidFill>
                <a:schemeClr val="tx1"/>
              </a:solidFill>
            </a:rPr>
            <a:t>yang </a:t>
          </a:r>
          <a:r>
            <a:rPr lang="id-ID" sz="1200" b="1" cap="none" dirty="0">
              <a:solidFill>
                <a:schemeClr val="tx1"/>
              </a:solidFill>
            </a:rPr>
            <a:t>terjangkau</a:t>
          </a:r>
          <a:r>
            <a:rPr lang="id-ID" sz="1200" b="0" cap="none" dirty="0">
              <a:solidFill>
                <a:schemeClr val="tx1"/>
              </a:solidFill>
            </a:rPr>
            <a:t> bagi masyarakat. Melalui </a:t>
          </a:r>
          <a:r>
            <a:rPr lang="en-US" sz="1200" b="0" cap="none" dirty="0" err="1">
              <a:solidFill>
                <a:schemeClr val="tx1"/>
              </a:solidFill>
            </a:rPr>
            <a:t>visi</a:t>
          </a:r>
          <a:r>
            <a:rPr lang="en-US" sz="1200" b="0" cap="none" dirty="0">
              <a:solidFill>
                <a:schemeClr val="tx1"/>
              </a:solidFill>
            </a:rPr>
            <a:t> dan </a:t>
          </a:r>
          <a:r>
            <a:rPr lang="en-US" sz="1200" b="0" cap="none" dirty="0" err="1">
              <a:solidFill>
                <a:schemeClr val="tx1"/>
              </a:solidFill>
            </a:rPr>
            <a:t>misinya</a:t>
          </a:r>
          <a:r>
            <a:rPr lang="id-ID" sz="1200" b="0" cap="none" dirty="0">
              <a:solidFill>
                <a:schemeClr val="tx1"/>
              </a:solidFill>
            </a:rPr>
            <a:t>, perusahaan tidak hanya berorientasi pada keuntungan, tetapi juga memiliki peran sosial dalam menjaga ketersediaan dan </a:t>
          </a:r>
          <a:r>
            <a:rPr lang="id-ID" sz="1200" b="1" cap="none" dirty="0">
              <a:solidFill>
                <a:schemeClr val="tx1"/>
              </a:solidFill>
            </a:rPr>
            <a:t>pemerataan akses obat </a:t>
          </a:r>
          <a:r>
            <a:rPr lang="id-ID" sz="1200" b="0" cap="none" dirty="0">
              <a:solidFill>
                <a:schemeClr val="tx1"/>
              </a:solidFill>
            </a:rPr>
            <a:t>di seluruh wilayah </a:t>
          </a:r>
          <a:r>
            <a:rPr lang="id-ID" sz="1200" b="0" cap="none" dirty="0" err="1">
              <a:solidFill>
                <a:schemeClr val="tx1"/>
              </a:solidFill>
            </a:rPr>
            <a:t>indonesia</a:t>
          </a:r>
          <a:r>
            <a:rPr lang="id-ID" sz="1200" b="0" cap="none" dirty="0">
              <a:solidFill>
                <a:schemeClr val="tx1"/>
              </a:solidFill>
            </a:rPr>
            <a:t>.</a:t>
          </a:r>
          <a:endParaRPr lang="id-ID" sz="1200" b="0" cap="none" noProof="0" dirty="0">
            <a:solidFill>
              <a:schemeClr val="tx1"/>
            </a:solidFill>
            <a:latin typeface="Arial" panose="020B0604020202020204" pitchFamily="34" charset="0"/>
            <a:cs typeface="Arial" panose="020B0604020202020204" pitchFamily="34" charset="0"/>
          </a:endParaRPr>
        </a:p>
      </dgm:t>
    </dgm:pt>
    <dgm:pt modelId="{5A04EF90-0F09-4424-BA8F-063E80337D8E}" type="parTrans" cxnId="{095425F3-197C-4E69-84D5-0C51196EF1C6}">
      <dgm:prSet/>
      <dgm:spPr/>
      <dgm:t>
        <a:bodyPr rtlCol="0"/>
        <a:lstStyle/>
        <a:p>
          <a:pPr rtl="0"/>
          <a:endParaRPr lang="id-ID" noProof="0" dirty="0"/>
        </a:p>
      </dgm:t>
    </dgm:pt>
    <dgm:pt modelId="{54292CB0-011E-4706-9294-372AD5816BB9}" type="sibTrans" cxnId="{095425F3-197C-4E69-84D5-0C51196EF1C6}">
      <dgm:prSet/>
      <dgm:spPr/>
      <dgm:t>
        <a:bodyPr rtlCol="0"/>
        <a:lstStyle/>
        <a:p>
          <a:pPr rtl="0"/>
          <a:endParaRPr lang="id-ID" noProof="0" dirty="0"/>
        </a:p>
      </dgm:t>
    </dgm:pt>
    <dgm:pt modelId="{1777E161-D0DE-4D31-91FE-E2AD8AAC6AAC}">
      <dgm:prSet custT="1"/>
      <dgm:spPr/>
      <dgm:t>
        <a:bodyPr rtlCol="0"/>
        <a:lstStyle/>
        <a:p>
          <a:pPr algn="just" rtl="0">
            <a:lnSpc>
              <a:spcPct val="100000"/>
            </a:lnSpc>
            <a:defRPr cap="all"/>
          </a:pPr>
          <a:r>
            <a:rPr lang="en-US" sz="1200" b="0" cap="none" noProof="0" dirty="0">
              <a:latin typeface="Arial" panose="020B0604020202020204" pitchFamily="34" charset="0"/>
              <a:cs typeface="Arial" panose="020B0604020202020204" pitchFamily="34" charset="0"/>
            </a:rPr>
            <a:t>	</a:t>
          </a:r>
          <a:r>
            <a:rPr lang="id-ID" sz="1200" b="0" cap="none" noProof="0" dirty="0">
              <a:latin typeface="Arial" panose="020B0604020202020204" pitchFamily="34" charset="0"/>
              <a:cs typeface="Arial" panose="020B0604020202020204" pitchFamily="34" charset="0"/>
            </a:rPr>
            <a:t>Ruang lingkup bisnis kimia </a:t>
          </a:r>
          <a:r>
            <a:rPr lang="id-ID" sz="1200" b="0" cap="none" noProof="0" dirty="0" err="1">
              <a:latin typeface="Arial" panose="020B0604020202020204" pitchFamily="34" charset="0"/>
              <a:cs typeface="Arial" panose="020B0604020202020204" pitchFamily="34" charset="0"/>
            </a:rPr>
            <a:t>farma</a:t>
          </a:r>
          <a:r>
            <a:rPr lang="id-ID" sz="1200" b="0" cap="none" noProof="0" dirty="0">
              <a:latin typeface="Arial" panose="020B0604020202020204" pitchFamily="34" charset="0"/>
              <a:cs typeface="Arial" panose="020B0604020202020204" pitchFamily="34" charset="0"/>
            </a:rPr>
            <a:t> mencakup </a:t>
          </a:r>
          <a:r>
            <a:rPr lang="id-ID" sz="1200" b="1" cap="none" noProof="0" dirty="0">
              <a:latin typeface="Arial" panose="020B0604020202020204" pitchFamily="34" charset="0"/>
              <a:cs typeface="Arial" panose="020B0604020202020204" pitchFamily="34" charset="0"/>
            </a:rPr>
            <a:t>tiga lini utama</a:t>
          </a:r>
          <a:r>
            <a:rPr lang="id-ID" sz="1200" b="0" cap="none" noProof="0" dirty="0">
              <a:latin typeface="Arial" panose="020B0604020202020204" pitchFamily="34" charset="0"/>
              <a:cs typeface="Arial" panose="020B0604020202020204" pitchFamily="34" charset="0"/>
            </a:rPr>
            <a:t>, yaitu </a:t>
          </a:r>
          <a:r>
            <a:rPr lang="id-ID" sz="1200" b="1" cap="none" noProof="0" dirty="0">
              <a:latin typeface="Arial" panose="020B0604020202020204" pitchFamily="34" charset="0"/>
              <a:cs typeface="Arial" panose="020B0604020202020204" pitchFamily="34" charset="0"/>
            </a:rPr>
            <a:t>manufaktur</a:t>
          </a:r>
          <a:r>
            <a:rPr lang="id-ID" sz="1200" b="0" cap="none" noProof="0" dirty="0">
              <a:latin typeface="Arial" panose="020B0604020202020204" pitchFamily="34" charset="0"/>
              <a:cs typeface="Arial" panose="020B0604020202020204" pitchFamily="34" charset="0"/>
            </a:rPr>
            <a:t>, </a:t>
          </a:r>
          <a:r>
            <a:rPr lang="id-ID" sz="1200" b="1" cap="none" noProof="0" dirty="0">
              <a:latin typeface="Arial" panose="020B0604020202020204" pitchFamily="34" charset="0"/>
              <a:cs typeface="Arial" panose="020B0604020202020204" pitchFamily="34" charset="0"/>
            </a:rPr>
            <a:t>distribusi</a:t>
          </a:r>
          <a:r>
            <a:rPr lang="id-ID" sz="1200" b="0" cap="none" noProof="0" dirty="0">
              <a:latin typeface="Arial" panose="020B0604020202020204" pitchFamily="34" charset="0"/>
              <a:cs typeface="Arial" panose="020B0604020202020204" pitchFamily="34" charset="0"/>
            </a:rPr>
            <a:t>, dan </a:t>
          </a:r>
          <a:r>
            <a:rPr lang="id-ID" sz="1200" b="1" cap="none" noProof="0" dirty="0">
              <a:latin typeface="Arial" panose="020B0604020202020204" pitchFamily="34" charset="0"/>
              <a:cs typeface="Arial" panose="020B0604020202020204" pitchFamily="34" charset="0"/>
            </a:rPr>
            <a:t>ritel farmasi</a:t>
          </a:r>
          <a:r>
            <a:rPr lang="id-ID" sz="1200" b="0" cap="none" noProof="0" dirty="0">
              <a:latin typeface="Arial" panose="020B0604020202020204" pitchFamily="34" charset="0"/>
              <a:cs typeface="Arial" panose="020B0604020202020204" pitchFamily="34" charset="0"/>
            </a:rPr>
            <a:t>. </a:t>
          </a:r>
          <a:endParaRPr lang="en-US" sz="1200" b="0" cap="none" noProof="0" dirty="0">
            <a:latin typeface="Arial" panose="020B0604020202020204" pitchFamily="34" charset="0"/>
            <a:cs typeface="Arial" panose="020B0604020202020204" pitchFamily="34" charset="0"/>
          </a:endParaRPr>
        </a:p>
        <a:p>
          <a:pPr algn="just" rtl="0">
            <a:lnSpc>
              <a:spcPct val="100000"/>
            </a:lnSpc>
            <a:defRPr cap="all"/>
          </a:pPr>
          <a:r>
            <a:rPr lang="id-ID" sz="1200" b="1" cap="none" noProof="0" dirty="0">
              <a:latin typeface="Arial" panose="020B0604020202020204" pitchFamily="34" charset="0"/>
              <a:cs typeface="Arial" panose="020B0604020202020204" pitchFamily="34" charset="0"/>
            </a:rPr>
            <a:t>Pada sektor manufaktur, </a:t>
          </a:r>
          <a:r>
            <a:rPr lang="id-ID" sz="1200" b="0" cap="none" noProof="0" dirty="0">
              <a:latin typeface="Arial" panose="020B0604020202020204" pitchFamily="34" charset="0"/>
              <a:cs typeface="Arial" panose="020B0604020202020204" pitchFamily="34" charset="0"/>
            </a:rPr>
            <a:t>kimia </a:t>
          </a:r>
          <a:r>
            <a:rPr lang="id-ID" sz="1200" b="0" cap="none" noProof="0" dirty="0" err="1">
              <a:latin typeface="Arial" panose="020B0604020202020204" pitchFamily="34" charset="0"/>
              <a:cs typeface="Arial" panose="020B0604020202020204" pitchFamily="34" charset="0"/>
            </a:rPr>
            <a:t>farma</a:t>
          </a:r>
          <a:r>
            <a:rPr lang="id-ID" sz="1200" b="0" cap="none" noProof="0" dirty="0">
              <a:latin typeface="Arial" panose="020B0604020202020204" pitchFamily="34" charset="0"/>
              <a:cs typeface="Arial" panose="020B0604020202020204" pitchFamily="34" charset="0"/>
            </a:rPr>
            <a:t> mengoperasikan beberapa pabrik yang memproduksi obat generik maupun bermerek, suplemen, serta produk kosmetik dan bahan baku farmasi. </a:t>
          </a:r>
          <a:endParaRPr lang="en-US" sz="1200" b="0" cap="none" noProof="0" dirty="0">
            <a:latin typeface="Arial" panose="020B0604020202020204" pitchFamily="34" charset="0"/>
            <a:cs typeface="Arial" panose="020B0604020202020204" pitchFamily="34" charset="0"/>
          </a:endParaRPr>
        </a:p>
        <a:p>
          <a:pPr algn="just" rtl="0">
            <a:lnSpc>
              <a:spcPct val="100000"/>
            </a:lnSpc>
            <a:defRPr cap="all"/>
          </a:pPr>
          <a:r>
            <a:rPr lang="en-US" sz="1200" b="1" cap="none" noProof="0" dirty="0">
              <a:latin typeface="Arial" panose="020B0604020202020204" pitchFamily="34" charset="0"/>
              <a:cs typeface="Arial" panose="020B0604020202020204" pitchFamily="34" charset="0"/>
            </a:rPr>
            <a:t>Pada </a:t>
          </a:r>
          <a:r>
            <a:rPr lang="en-US" sz="1200" b="1" cap="none" noProof="0" dirty="0" err="1">
              <a:latin typeface="Arial" panose="020B0604020202020204" pitchFamily="34" charset="0"/>
              <a:cs typeface="Arial" panose="020B0604020202020204" pitchFamily="34" charset="0"/>
            </a:rPr>
            <a:t>sektor</a:t>
          </a:r>
          <a:r>
            <a:rPr lang="id-ID" sz="1200" b="1" cap="none" noProof="0" dirty="0">
              <a:latin typeface="Arial" panose="020B0604020202020204" pitchFamily="34" charset="0"/>
              <a:cs typeface="Arial" panose="020B0604020202020204" pitchFamily="34" charset="0"/>
            </a:rPr>
            <a:t> distribusi, </a:t>
          </a:r>
          <a:r>
            <a:rPr lang="en-US" sz="1200" b="0" cap="none" noProof="0" dirty="0">
              <a:latin typeface="Arial" panose="020B0604020202020204" pitchFamily="34" charset="0"/>
              <a:cs typeface="Arial" panose="020B0604020202020204" pitchFamily="34" charset="0"/>
            </a:rPr>
            <a:t>p</a:t>
          </a:r>
          <a:r>
            <a:rPr lang="id-ID" sz="1200" b="0" cap="none" noProof="0" dirty="0" err="1">
              <a:latin typeface="Arial" panose="020B0604020202020204" pitchFamily="34" charset="0"/>
              <a:cs typeface="Arial" panose="020B0604020202020204" pitchFamily="34" charset="0"/>
            </a:rPr>
            <a:t>erusahaan</a:t>
          </a:r>
          <a:r>
            <a:rPr lang="id-ID" sz="1200" b="0" cap="none" noProof="0" dirty="0">
              <a:latin typeface="Arial" panose="020B0604020202020204" pitchFamily="34" charset="0"/>
              <a:cs typeface="Arial" panose="020B0604020202020204" pitchFamily="34" charset="0"/>
            </a:rPr>
            <a:t> memiliki jaringan logistik yang menjangkau seluruh provinsi di </a:t>
          </a:r>
          <a:r>
            <a:rPr lang="id-ID" sz="1200" b="0" cap="none" noProof="0" dirty="0" err="1">
              <a:latin typeface="Arial" panose="020B0604020202020204" pitchFamily="34" charset="0"/>
              <a:cs typeface="Arial" panose="020B0604020202020204" pitchFamily="34" charset="0"/>
            </a:rPr>
            <a:t>indonesia</a:t>
          </a:r>
          <a:r>
            <a:rPr lang="id-ID" sz="1200" b="0" cap="none" noProof="0" dirty="0">
              <a:latin typeface="Arial" panose="020B0604020202020204" pitchFamily="34" charset="0"/>
              <a:cs typeface="Arial" panose="020B0604020202020204" pitchFamily="34" charset="0"/>
            </a:rPr>
            <a:t>, memastikan pasokan obat dan produk kesehatan tetap tersedia secara </a:t>
          </a:r>
          <a:r>
            <a:rPr lang="id-ID" sz="1200" b="0" cap="none" noProof="0" dirty="0">
              <a:solidFill>
                <a:schemeClr val="tx1"/>
              </a:solidFill>
              <a:latin typeface="Arial" panose="020B0604020202020204" pitchFamily="34" charset="0"/>
              <a:cs typeface="Arial" panose="020B0604020202020204" pitchFamily="34" charset="0"/>
            </a:rPr>
            <a:t>merata. </a:t>
          </a:r>
          <a:endParaRPr lang="en-US" sz="1200" b="0" cap="none" noProof="0" dirty="0">
            <a:solidFill>
              <a:schemeClr val="tx1"/>
            </a:solidFill>
            <a:latin typeface="Arial" panose="020B0604020202020204" pitchFamily="34" charset="0"/>
            <a:cs typeface="Arial" panose="020B0604020202020204" pitchFamily="34" charset="0"/>
          </a:endParaRPr>
        </a:p>
        <a:p>
          <a:pPr algn="just" rtl="0">
            <a:lnSpc>
              <a:spcPct val="100000"/>
            </a:lnSpc>
            <a:defRPr cap="all"/>
          </a:pPr>
          <a:r>
            <a:rPr lang="en-US" sz="1200" b="1" cap="none" noProof="0" dirty="0">
              <a:solidFill>
                <a:schemeClr val="tx1"/>
              </a:solidFill>
              <a:latin typeface="Arial" panose="020B0604020202020204" pitchFamily="34" charset="0"/>
              <a:cs typeface="Arial" panose="020B0604020202020204" pitchFamily="34" charset="0"/>
            </a:rPr>
            <a:t>Pada </a:t>
          </a:r>
          <a:r>
            <a:rPr lang="id-ID" sz="1200" b="1" cap="none" noProof="0" dirty="0">
              <a:solidFill>
                <a:schemeClr val="tx1"/>
              </a:solidFill>
              <a:latin typeface="Arial" panose="020B0604020202020204" pitchFamily="34" charset="0"/>
              <a:cs typeface="Arial" panose="020B0604020202020204" pitchFamily="34" charset="0"/>
            </a:rPr>
            <a:t>sektor ritel</a:t>
          </a:r>
          <a:r>
            <a:rPr lang="id-ID" sz="1200" b="0" cap="none" noProof="0" dirty="0">
              <a:solidFill>
                <a:schemeClr val="tx1"/>
              </a:solidFill>
              <a:latin typeface="Arial" panose="020B0604020202020204" pitchFamily="34" charset="0"/>
              <a:cs typeface="Arial" panose="020B0604020202020204" pitchFamily="34" charset="0"/>
            </a:rPr>
            <a:t>, kimia </a:t>
          </a:r>
          <a:r>
            <a:rPr lang="id-ID" sz="1200" b="0" cap="none" noProof="0" dirty="0" err="1">
              <a:solidFill>
                <a:schemeClr val="tx1"/>
              </a:solidFill>
              <a:latin typeface="Arial" panose="020B0604020202020204" pitchFamily="34" charset="0"/>
              <a:cs typeface="Arial" panose="020B0604020202020204" pitchFamily="34" charset="0"/>
            </a:rPr>
            <a:t>farma</a:t>
          </a:r>
          <a:r>
            <a:rPr lang="id-ID" sz="1200" b="0" cap="none" noProof="0" dirty="0">
              <a:solidFill>
                <a:schemeClr val="tx1"/>
              </a:solidFill>
              <a:latin typeface="Arial" panose="020B0604020202020204" pitchFamily="34" charset="0"/>
              <a:cs typeface="Arial" panose="020B0604020202020204" pitchFamily="34" charset="0"/>
            </a:rPr>
            <a:t> dikenal luas melalui jaringan apotek kimia </a:t>
          </a:r>
          <a:r>
            <a:rPr lang="id-ID" sz="1200" b="0" cap="none" noProof="0" dirty="0" err="1">
              <a:solidFill>
                <a:schemeClr val="tx1"/>
              </a:solidFill>
              <a:latin typeface="Arial" panose="020B0604020202020204" pitchFamily="34" charset="0"/>
              <a:cs typeface="Arial" panose="020B0604020202020204" pitchFamily="34" charset="0"/>
            </a:rPr>
            <a:t>farma</a:t>
          </a:r>
          <a:r>
            <a:rPr lang="id-ID" sz="1200" b="0" cap="none" noProof="0" dirty="0">
              <a:solidFill>
                <a:schemeClr val="tx1"/>
              </a:solidFill>
              <a:latin typeface="Arial" panose="020B0604020202020204" pitchFamily="34" charset="0"/>
              <a:cs typeface="Arial" panose="020B0604020202020204" pitchFamily="34" charset="0"/>
            </a:rPr>
            <a:t>, yang juga terintegrasi dengan klinik kesehatan dan laboratorium </a:t>
          </a:r>
          <a:r>
            <a:rPr lang="id-ID" sz="1200" b="0" cap="none" noProof="0" dirty="0">
              <a:latin typeface="Arial" panose="020B0604020202020204" pitchFamily="34" charset="0"/>
              <a:cs typeface="Arial" panose="020B0604020202020204" pitchFamily="34" charset="0"/>
            </a:rPr>
            <a:t>klinik. Integrasi ketiga sektor ini menjadikan kimia </a:t>
          </a:r>
          <a:r>
            <a:rPr lang="id-ID" sz="1200" b="0" cap="none" noProof="0" dirty="0" err="1">
              <a:latin typeface="Arial" panose="020B0604020202020204" pitchFamily="34" charset="0"/>
              <a:cs typeface="Arial" panose="020B0604020202020204" pitchFamily="34" charset="0"/>
            </a:rPr>
            <a:t>farma</a:t>
          </a:r>
          <a:r>
            <a:rPr lang="id-ID" sz="1200" b="0" cap="none" noProof="0" dirty="0">
              <a:latin typeface="Arial" panose="020B0604020202020204" pitchFamily="34" charset="0"/>
              <a:cs typeface="Arial" panose="020B0604020202020204" pitchFamily="34" charset="0"/>
            </a:rPr>
            <a:t> sebagai salah satu perusahaan farmasi dengan rantai pasok (</a:t>
          </a:r>
          <a:r>
            <a:rPr lang="id-ID" sz="1200" b="0" i="1" cap="none" noProof="0" dirty="0" err="1">
              <a:latin typeface="Arial" panose="020B0604020202020204" pitchFamily="34" charset="0"/>
              <a:cs typeface="Arial" panose="020B0604020202020204" pitchFamily="34" charset="0"/>
            </a:rPr>
            <a:t>supply</a:t>
          </a:r>
          <a:r>
            <a:rPr lang="id-ID" sz="1200" b="0" i="1" cap="none" noProof="0" dirty="0">
              <a:latin typeface="Arial" panose="020B0604020202020204" pitchFamily="34" charset="0"/>
              <a:cs typeface="Arial" panose="020B0604020202020204" pitchFamily="34" charset="0"/>
            </a:rPr>
            <a:t> </a:t>
          </a:r>
          <a:r>
            <a:rPr lang="id-ID" sz="1200" b="0" i="1" cap="none" noProof="0" dirty="0" err="1">
              <a:latin typeface="Arial" panose="020B0604020202020204" pitchFamily="34" charset="0"/>
              <a:cs typeface="Arial" panose="020B0604020202020204" pitchFamily="34" charset="0"/>
            </a:rPr>
            <a:t>chain</a:t>
          </a:r>
          <a:r>
            <a:rPr lang="id-ID" sz="1200" b="0" cap="none" noProof="0" dirty="0">
              <a:latin typeface="Arial" panose="020B0604020202020204" pitchFamily="34" charset="0"/>
              <a:cs typeface="Arial" panose="020B0604020202020204" pitchFamily="34" charset="0"/>
            </a:rPr>
            <a:t>) paling lengkap dan efisien di </a:t>
          </a:r>
          <a:r>
            <a:rPr lang="id-ID" sz="1200" b="0" cap="none" noProof="0" dirty="0" err="1">
              <a:latin typeface="Arial" panose="020B0604020202020204" pitchFamily="34" charset="0"/>
              <a:cs typeface="Arial" panose="020B0604020202020204" pitchFamily="34" charset="0"/>
            </a:rPr>
            <a:t>indonesia</a:t>
          </a:r>
          <a:r>
            <a:rPr lang="id-ID" sz="1200" b="0" cap="none" noProof="0" dirty="0">
              <a:latin typeface="Arial" panose="020B0604020202020204" pitchFamily="34" charset="0"/>
              <a:cs typeface="Arial" panose="020B0604020202020204" pitchFamily="34" charset="0"/>
            </a:rPr>
            <a:t>.</a:t>
          </a:r>
        </a:p>
      </dgm:t>
    </dgm:pt>
    <dgm:pt modelId="{50E45982-4B36-4BD3-ABAD-204FBA61FF0E}" type="parTrans" cxnId="{A341BC0D-6DD3-4979-9832-08DC41068DC6}">
      <dgm:prSet/>
      <dgm:spPr/>
      <dgm:t>
        <a:bodyPr rtlCol="0"/>
        <a:lstStyle/>
        <a:p>
          <a:pPr rtl="0"/>
          <a:endParaRPr lang="id-ID" noProof="0" dirty="0"/>
        </a:p>
      </dgm:t>
    </dgm:pt>
    <dgm:pt modelId="{FB489039-8D8A-4FC2-9B37-994383FDE902}" type="sibTrans" cxnId="{A341BC0D-6DD3-4979-9832-08DC41068DC6}">
      <dgm:prSet/>
      <dgm:spPr/>
      <dgm:t>
        <a:bodyPr rtlCol="0"/>
        <a:lstStyle/>
        <a:p>
          <a:pPr rtl="0"/>
          <a:endParaRPr lang="id-ID" noProof="0" dirty="0"/>
        </a:p>
      </dgm:t>
    </dgm:pt>
    <dgm:pt modelId="{EC2CEFEA-ADF8-4AE0-9464-8DA091C6AE62}">
      <dgm:prSet custT="1"/>
      <dgm:spPr/>
      <dgm:t>
        <a:bodyPr rtlCol="0"/>
        <a:lstStyle/>
        <a:p>
          <a:pPr algn="just" rtl="0">
            <a:lnSpc>
              <a:spcPct val="100000"/>
            </a:lnSpc>
            <a:defRPr cap="all"/>
          </a:pPr>
          <a:r>
            <a:rPr lang="en-US" sz="1200" b="0" cap="none" noProof="0" dirty="0">
              <a:latin typeface="Arial" panose="020B0604020202020204" pitchFamily="34" charset="0"/>
              <a:cs typeface="Arial" panose="020B0604020202020204" pitchFamily="34" charset="0"/>
            </a:rPr>
            <a:t>	</a:t>
          </a:r>
          <a:r>
            <a:rPr lang="id-ID" sz="1200" b="0" cap="none" noProof="0" dirty="0">
              <a:latin typeface="Arial" panose="020B0604020202020204" pitchFamily="34" charset="0"/>
              <a:cs typeface="Arial" panose="020B0604020202020204" pitchFamily="34" charset="0"/>
            </a:rPr>
            <a:t>Dalam konteks proyek </a:t>
          </a:r>
          <a:r>
            <a:rPr lang="id-ID" sz="1200" b="0" i="1" cap="none" noProof="0" dirty="0">
              <a:latin typeface="Arial" panose="020B0604020202020204" pitchFamily="34" charset="0"/>
              <a:cs typeface="Arial" panose="020B0604020202020204" pitchFamily="34" charset="0"/>
            </a:rPr>
            <a:t>Big</a:t>
          </a:r>
          <a:r>
            <a:rPr lang="id-ID" sz="1200" b="0" cap="none" noProof="0" dirty="0">
              <a:latin typeface="Arial" panose="020B0604020202020204" pitchFamily="34" charset="0"/>
              <a:cs typeface="Arial" panose="020B0604020202020204" pitchFamily="34" charset="0"/>
            </a:rPr>
            <a:t> </a:t>
          </a:r>
          <a:r>
            <a:rPr lang="id-ID" sz="1200" b="0" i="1" cap="none" noProof="0" dirty="0">
              <a:latin typeface="Arial" panose="020B0604020202020204" pitchFamily="34" charset="0"/>
              <a:cs typeface="Arial" panose="020B0604020202020204" pitchFamily="34" charset="0"/>
            </a:rPr>
            <a:t>Data </a:t>
          </a:r>
          <a:r>
            <a:rPr lang="id-ID" sz="1200" b="0" i="1" cap="none" noProof="0" dirty="0" err="1">
              <a:latin typeface="Arial" panose="020B0604020202020204" pitchFamily="34" charset="0"/>
              <a:cs typeface="Arial" panose="020B0604020202020204" pitchFamily="34" charset="0"/>
            </a:rPr>
            <a:t>Analytics</a:t>
          </a:r>
          <a:r>
            <a:rPr lang="id-ID" sz="1200" b="0" i="1" cap="none" noProof="0" dirty="0">
              <a:latin typeface="Arial" panose="020B0604020202020204" pitchFamily="34" charset="0"/>
              <a:cs typeface="Arial" panose="020B0604020202020204" pitchFamily="34" charset="0"/>
            </a:rPr>
            <a:t> </a:t>
          </a:r>
          <a:r>
            <a:rPr lang="id-ID" sz="1200" b="0" cap="none" noProof="0" dirty="0" err="1">
              <a:latin typeface="Arial" panose="020B0604020202020204" pitchFamily="34" charset="0"/>
              <a:cs typeface="Arial" panose="020B0604020202020204" pitchFamily="34" charset="0"/>
            </a:rPr>
            <a:t>Internship</a:t>
          </a:r>
          <a:r>
            <a:rPr lang="id-ID" sz="1200" b="0" cap="none" noProof="0" dirty="0">
              <a:latin typeface="Arial" panose="020B0604020202020204" pitchFamily="34" charset="0"/>
              <a:cs typeface="Arial" panose="020B0604020202020204" pitchFamily="34" charset="0"/>
            </a:rPr>
            <a:t> ini, fokus utama diarahkan pada unit bisnis ritel Kimia Farma, yaitu jaringan apotek dan klinik yang menghasilkan data transaksi dalam jumlah besar setiap harinya. Data tersebut mencakup informasi tentang produk yang dijual, volume penjualan, harga, diskon, serta </a:t>
          </a:r>
          <a:r>
            <a:rPr lang="id-ID" sz="1200" b="0" cap="none" noProof="0" dirty="0" err="1">
              <a:latin typeface="Arial" panose="020B0604020202020204" pitchFamily="34" charset="0"/>
              <a:cs typeface="Arial" panose="020B0604020202020204" pitchFamily="34" charset="0"/>
            </a:rPr>
            <a:t>rating</a:t>
          </a:r>
          <a:r>
            <a:rPr lang="id-ID" sz="1200" b="0" cap="none" noProof="0" dirty="0">
              <a:latin typeface="Arial" panose="020B0604020202020204" pitchFamily="34" charset="0"/>
              <a:cs typeface="Arial" panose="020B0604020202020204" pitchFamily="34" charset="0"/>
            </a:rPr>
            <a:t> dan performa tiap cabang. Melalui pemanfaatan data ini, proyek bertujuan untuk mengevaluasi </a:t>
          </a:r>
          <a:r>
            <a:rPr lang="en-US" sz="1200" b="0" cap="none" noProof="0" dirty="0">
              <a:latin typeface="Arial" panose="020B0604020202020204" pitchFamily="34" charset="0"/>
              <a:cs typeface="Arial" panose="020B0604020202020204" pitchFamily="34" charset="0"/>
            </a:rPr>
            <a:t>proses </a:t>
          </a:r>
          <a:r>
            <a:rPr lang="id-ID" sz="1200" b="0" cap="none" noProof="0" dirty="0">
              <a:latin typeface="Arial" panose="020B0604020202020204" pitchFamily="34" charset="0"/>
              <a:cs typeface="Arial" panose="020B0604020202020204" pitchFamily="34" charset="0"/>
            </a:rPr>
            <a:t> bisnis, menilai efisiensi operasional cabang, serta mengukur tingkat profitabilitas berdasarkan wilayah, kategori produk, dan periode waktu. Dengan analisis ini, diharapkan Kimia Farma dapat memperoleh </a:t>
          </a:r>
          <a:r>
            <a:rPr lang="en-US" sz="1200" b="0" cap="none" noProof="0" dirty="0" err="1">
              <a:latin typeface="Arial" panose="020B0604020202020204" pitchFamily="34" charset="0"/>
              <a:cs typeface="Arial" panose="020B0604020202020204" pitchFamily="34" charset="0"/>
            </a:rPr>
            <a:t>infotmasi</a:t>
          </a:r>
          <a:r>
            <a:rPr lang="id-ID" sz="1200" b="0" cap="none" noProof="0" dirty="0">
              <a:latin typeface="Arial" panose="020B0604020202020204" pitchFamily="34" charset="0"/>
              <a:cs typeface="Arial" panose="020B0604020202020204" pitchFamily="34" charset="0"/>
            </a:rPr>
            <a:t> berbasis data untuk mendukung pengambilan keputusan yang lebih akurat dan strategis di masa mendatang.</a:t>
          </a:r>
        </a:p>
      </dgm:t>
    </dgm:pt>
    <dgm:pt modelId="{8A4B293F-9F84-4D00-9CD5-2B99014103FB}" type="parTrans" cxnId="{604CE9E3-0563-4171-B677-07E35CFC4A51}">
      <dgm:prSet/>
      <dgm:spPr/>
      <dgm:t>
        <a:bodyPr/>
        <a:lstStyle/>
        <a:p>
          <a:endParaRPr lang="id-ID"/>
        </a:p>
      </dgm:t>
    </dgm:pt>
    <dgm:pt modelId="{75E19597-B399-42DF-96AF-73B5229FEFC8}" type="sibTrans" cxnId="{604CE9E3-0563-4171-B677-07E35CFC4A51}">
      <dgm:prSet/>
      <dgm:spPr/>
      <dgm:t>
        <a:bodyPr/>
        <a:lstStyle/>
        <a:p>
          <a:endParaRPr lang="id-ID"/>
        </a:p>
      </dgm:t>
    </dgm:pt>
    <dgm:pt modelId="{DA5DA4A6-C2BB-4915-9321-62AF305085F2}" type="pres">
      <dgm:prSet presAssocID="{34FF870C-5D9B-4878-9827-A3D8F8D3B4C3}" presName="vert0" presStyleCnt="0">
        <dgm:presLayoutVars>
          <dgm:dir/>
          <dgm:animOne val="branch"/>
          <dgm:animLvl val="lvl"/>
        </dgm:presLayoutVars>
      </dgm:prSet>
      <dgm:spPr/>
    </dgm:pt>
    <dgm:pt modelId="{516DE914-9D19-4783-A67A-B5BA5B74A147}" type="pres">
      <dgm:prSet presAssocID="{193252BB-1661-4EF1-B4B4-B609E884D6B5}" presName="thickLine" presStyleLbl="alignNode1" presStyleIdx="0" presStyleCnt="3"/>
      <dgm:spPr/>
    </dgm:pt>
    <dgm:pt modelId="{64C053BE-33F9-4835-B850-4F5229B2B026}" type="pres">
      <dgm:prSet presAssocID="{193252BB-1661-4EF1-B4B4-B609E884D6B5}" presName="horz1" presStyleCnt="0"/>
      <dgm:spPr/>
    </dgm:pt>
    <dgm:pt modelId="{8429BA0E-1EFD-4F06-A388-C5793B36E365}" type="pres">
      <dgm:prSet presAssocID="{193252BB-1661-4EF1-B4B4-B609E884D6B5}" presName="tx1" presStyleLbl="revTx" presStyleIdx="0" presStyleCnt="3" custScaleY="109742"/>
      <dgm:spPr/>
    </dgm:pt>
    <dgm:pt modelId="{B0269DFC-783F-47BA-B9AA-D5CE0498DDBF}" type="pres">
      <dgm:prSet presAssocID="{193252BB-1661-4EF1-B4B4-B609E884D6B5}" presName="vert1" presStyleCnt="0"/>
      <dgm:spPr/>
    </dgm:pt>
    <dgm:pt modelId="{C97FF6DC-3D01-4D6B-A4DF-8B8AA7709CF9}" type="pres">
      <dgm:prSet presAssocID="{1777E161-D0DE-4D31-91FE-E2AD8AAC6AAC}" presName="thickLine" presStyleLbl="alignNode1" presStyleIdx="1" presStyleCnt="3"/>
      <dgm:spPr/>
    </dgm:pt>
    <dgm:pt modelId="{ACBE2A60-43C0-4E62-9BE5-E45DFA5715D8}" type="pres">
      <dgm:prSet presAssocID="{1777E161-D0DE-4D31-91FE-E2AD8AAC6AAC}" presName="horz1" presStyleCnt="0"/>
      <dgm:spPr/>
    </dgm:pt>
    <dgm:pt modelId="{53ECDDE9-ABB2-493C-8F8B-A0C65AA1B650}" type="pres">
      <dgm:prSet presAssocID="{1777E161-D0DE-4D31-91FE-E2AD8AAC6AAC}" presName="tx1" presStyleLbl="revTx" presStyleIdx="1" presStyleCnt="3" custScaleY="141937"/>
      <dgm:spPr/>
    </dgm:pt>
    <dgm:pt modelId="{2063877A-BDAC-4527-A102-E4CA2A72ABB3}" type="pres">
      <dgm:prSet presAssocID="{1777E161-D0DE-4D31-91FE-E2AD8AAC6AAC}" presName="vert1" presStyleCnt="0"/>
      <dgm:spPr/>
    </dgm:pt>
    <dgm:pt modelId="{1E08C0EF-29EC-48CD-9C5E-3BC213EA0935}" type="pres">
      <dgm:prSet presAssocID="{EC2CEFEA-ADF8-4AE0-9464-8DA091C6AE62}" presName="thickLine" presStyleLbl="alignNode1" presStyleIdx="2" presStyleCnt="3"/>
      <dgm:spPr/>
    </dgm:pt>
    <dgm:pt modelId="{F76824F1-A50E-4F7A-9BE9-3D43076A250C}" type="pres">
      <dgm:prSet presAssocID="{EC2CEFEA-ADF8-4AE0-9464-8DA091C6AE62}" presName="horz1" presStyleCnt="0"/>
      <dgm:spPr/>
    </dgm:pt>
    <dgm:pt modelId="{2AA205FD-BB30-435A-93D4-D82D7DBC54EE}" type="pres">
      <dgm:prSet presAssocID="{EC2CEFEA-ADF8-4AE0-9464-8DA091C6AE62}" presName="tx1" presStyleLbl="revTx" presStyleIdx="2" presStyleCnt="3" custScaleY="116018"/>
      <dgm:spPr/>
    </dgm:pt>
    <dgm:pt modelId="{E82EC769-537A-45A3-B740-62D19B79ED8F}" type="pres">
      <dgm:prSet presAssocID="{EC2CEFEA-ADF8-4AE0-9464-8DA091C6AE62}" presName="vert1" presStyleCnt="0"/>
      <dgm:spPr/>
    </dgm:pt>
  </dgm:ptLst>
  <dgm:cxnLst>
    <dgm:cxn modelId="{A341BC0D-6DD3-4979-9832-08DC41068DC6}" srcId="{34FF870C-5D9B-4878-9827-A3D8F8D3B4C3}" destId="{1777E161-D0DE-4D31-91FE-E2AD8AAC6AAC}" srcOrd="1" destOrd="0" parTransId="{50E45982-4B36-4BD3-ABAD-204FBA61FF0E}" sibTransId="{FB489039-8D8A-4FC2-9B37-994383FDE902}"/>
    <dgm:cxn modelId="{9C25855E-3D9F-4B2C-B123-0086B928E8DC}" type="presOf" srcId="{1777E161-D0DE-4D31-91FE-E2AD8AAC6AAC}" destId="{53ECDDE9-ABB2-493C-8F8B-A0C65AA1B650}" srcOrd="0" destOrd="0" presId="urn:microsoft.com/office/officeart/2008/layout/LinedList"/>
    <dgm:cxn modelId="{12EB515F-FDC3-43AF-9CD0-260B9706EDA6}" type="presOf" srcId="{34FF870C-5D9B-4878-9827-A3D8F8D3B4C3}" destId="{DA5DA4A6-C2BB-4915-9321-62AF305085F2}" srcOrd="0" destOrd="0" presId="urn:microsoft.com/office/officeart/2008/layout/LinedList"/>
    <dgm:cxn modelId="{24CA1268-CBB3-49F3-87AB-0AAE19765533}" type="presOf" srcId="{193252BB-1661-4EF1-B4B4-B609E884D6B5}" destId="{8429BA0E-1EFD-4F06-A388-C5793B36E365}" srcOrd="0" destOrd="0" presId="urn:microsoft.com/office/officeart/2008/layout/LinedList"/>
    <dgm:cxn modelId="{604CE9E3-0563-4171-B677-07E35CFC4A51}" srcId="{34FF870C-5D9B-4878-9827-A3D8F8D3B4C3}" destId="{EC2CEFEA-ADF8-4AE0-9464-8DA091C6AE62}" srcOrd="2" destOrd="0" parTransId="{8A4B293F-9F84-4D00-9CD5-2B99014103FB}" sibTransId="{75E19597-B399-42DF-96AF-73B5229FEFC8}"/>
    <dgm:cxn modelId="{F189E6F0-92C6-47ED-8BA0-59D5AE1ED38D}" type="presOf" srcId="{EC2CEFEA-ADF8-4AE0-9464-8DA091C6AE62}" destId="{2AA205FD-BB30-435A-93D4-D82D7DBC54EE}" srcOrd="0" destOrd="0" presId="urn:microsoft.com/office/officeart/2008/layout/LinedList"/>
    <dgm:cxn modelId="{095425F3-197C-4E69-84D5-0C51196EF1C6}" srcId="{34FF870C-5D9B-4878-9827-A3D8F8D3B4C3}" destId="{193252BB-1661-4EF1-B4B4-B609E884D6B5}" srcOrd="0" destOrd="0" parTransId="{5A04EF90-0F09-4424-BA8F-063E80337D8E}" sibTransId="{54292CB0-011E-4706-9294-372AD5816BB9}"/>
    <dgm:cxn modelId="{2B49310E-186B-414C-82DC-5AD99CE9A829}" type="presParOf" srcId="{DA5DA4A6-C2BB-4915-9321-62AF305085F2}" destId="{516DE914-9D19-4783-A67A-B5BA5B74A147}" srcOrd="0" destOrd="0" presId="urn:microsoft.com/office/officeart/2008/layout/LinedList"/>
    <dgm:cxn modelId="{62DEC5AD-693A-4BA0-AFDC-FC204415F1F5}" type="presParOf" srcId="{DA5DA4A6-C2BB-4915-9321-62AF305085F2}" destId="{64C053BE-33F9-4835-B850-4F5229B2B026}" srcOrd="1" destOrd="0" presId="urn:microsoft.com/office/officeart/2008/layout/LinedList"/>
    <dgm:cxn modelId="{344FAA73-2E5E-4CB0-9EFB-16215CB2719F}" type="presParOf" srcId="{64C053BE-33F9-4835-B850-4F5229B2B026}" destId="{8429BA0E-1EFD-4F06-A388-C5793B36E365}" srcOrd="0" destOrd="0" presId="urn:microsoft.com/office/officeart/2008/layout/LinedList"/>
    <dgm:cxn modelId="{C243D998-2773-44CD-A554-30F4C1D75225}" type="presParOf" srcId="{64C053BE-33F9-4835-B850-4F5229B2B026}" destId="{B0269DFC-783F-47BA-B9AA-D5CE0498DDBF}" srcOrd="1" destOrd="0" presId="urn:microsoft.com/office/officeart/2008/layout/LinedList"/>
    <dgm:cxn modelId="{AEA5C613-1F65-423E-8982-EFF1A3382AA4}" type="presParOf" srcId="{DA5DA4A6-C2BB-4915-9321-62AF305085F2}" destId="{C97FF6DC-3D01-4D6B-A4DF-8B8AA7709CF9}" srcOrd="2" destOrd="0" presId="urn:microsoft.com/office/officeart/2008/layout/LinedList"/>
    <dgm:cxn modelId="{2A56AE26-C687-4E68-AF38-DCAA09E26DBD}" type="presParOf" srcId="{DA5DA4A6-C2BB-4915-9321-62AF305085F2}" destId="{ACBE2A60-43C0-4E62-9BE5-E45DFA5715D8}" srcOrd="3" destOrd="0" presId="urn:microsoft.com/office/officeart/2008/layout/LinedList"/>
    <dgm:cxn modelId="{4D86B5A2-B510-407D-886F-68E3D5E412B5}" type="presParOf" srcId="{ACBE2A60-43C0-4E62-9BE5-E45DFA5715D8}" destId="{53ECDDE9-ABB2-493C-8F8B-A0C65AA1B650}" srcOrd="0" destOrd="0" presId="urn:microsoft.com/office/officeart/2008/layout/LinedList"/>
    <dgm:cxn modelId="{7A8AABF1-682A-4B6D-9688-2A07E2F75999}" type="presParOf" srcId="{ACBE2A60-43C0-4E62-9BE5-E45DFA5715D8}" destId="{2063877A-BDAC-4527-A102-E4CA2A72ABB3}" srcOrd="1" destOrd="0" presId="urn:microsoft.com/office/officeart/2008/layout/LinedList"/>
    <dgm:cxn modelId="{56D6B4C9-8047-49A5-BC25-C0C0D2A44630}" type="presParOf" srcId="{DA5DA4A6-C2BB-4915-9321-62AF305085F2}" destId="{1E08C0EF-29EC-48CD-9C5E-3BC213EA0935}" srcOrd="4" destOrd="0" presId="urn:microsoft.com/office/officeart/2008/layout/LinedList"/>
    <dgm:cxn modelId="{DF7241CE-2933-4F7C-A4C0-6008C64CB99F}" type="presParOf" srcId="{DA5DA4A6-C2BB-4915-9321-62AF305085F2}" destId="{F76824F1-A50E-4F7A-9BE9-3D43076A250C}" srcOrd="5" destOrd="0" presId="urn:microsoft.com/office/officeart/2008/layout/LinedList"/>
    <dgm:cxn modelId="{14B41F0F-C96E-4306-B5A9-FD1290759479}" type="presParOf" srcId="{F76824F1-A50E-4F7A-9BE9-3D43076A250C}" destId="{2AA205FD-BB30-435A-93D4-D82D7DBC54EE}" srcOrd="0" destOrd="0" presId="urn:microsoft.com/office/officeart/2008/layout/LinedList"/>
    <dgm:cxn modelId="{912601B5-D8AF-40ED-BFE7-358DAEB2DC02}" type="presParOf" srcId="{F76824F1-A50E-4F7A-9BE9-3D43076A250C}" destId="{E82EC769-537A-45A3-B740-62D19B79ED8F}" srcOrd="1" destOrd="0" presId="urn:microsoft.com/office/officeart/2008/layout/Lin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4FF870C-5D9B-4878-9827-A3D8F8D3B4C3}" type="doc">
      <dgm:prSet loTypeId="urn:microsoft.com/office/officeart/2008/layout/LinedList" loCatId="list" qsTypeId="urn:microsoft.com/office/officeart/2005/8/quickstyle/simple1" qsCatId="simple" csTypeId="urn:microsoft.com/office/officeart/2005/8/colors/accent0_1" csCatId="mainScheme" phldr="1"/>
      <dgm:spPr/>
      <dgm:t>
        <a:bodyPr rtlCol="0"/>
        <a:lstStyle/>
        <a:p>
          <a:pPr rtl="0"/>
          <a:endParaRPr lang="en-US"/>
        </a:p>
      </dgm:t>
    </dgm:pt>
    <dgm:pt modelId="{193252BB-1661-4EF1-B4B4-B609E884D6B5}">
      <dgm:prSet custT="1"/>
      <dgm:spPr/>
      <dgm:t>
        <a:bodyPr rtlCol="0"/>
        <a:lstStyle/>
        <a:p>
          <a:pPr algn="just" rtl="0">
            <a:lnSpc>
              <a:spcPct val="100000"/>
            </a:lnSpc>
            <a:defRPr cap="all"/>
          </a:pPr>
          <a:r>
            <a:rPr lang="en-US" sz="1200" cap="none" dirty="0">
              <a:latin typeface="Arial" panose="020B0604020202020204" pitchFamily="34" charset="0"/>
              <a:cs typeface="Arial" panose="020B0604020202020204" pitchFamily="34" charset="0"/>
            </a:rPr>
            <a:t>	</a:t>
          </a:r>
          <a:r>
            <a:rPr lang="id-ID" sz="1200" cap="none" dirty="0">
              <a:solidFill>
                <a:schemeClr val="bg1"/>
              </a:solidFill>
              <a:latin typeface="Arial" panose="020B0604020202020204" pitchFamily="34" charset="0"/>
              <a:cs typeface="Arial" panose="020B0604020202020204" pitchFamily="34" charset="0"/>
            </a:rPr>
            <a:t>Analisis visualisasi data kimia </a:t>
          </a:r>
          <a:r>
            <a:rPr lang="id-ID" sz="1200" cap="none" dirty="0" err="1">
              <a:solidFill>
                <a:schemeClr val="bg1"/>
              </a:solidFill>
              <a:latin typeface="Arial" panose="020B0604020202020204" pitchFamily="34" charset="0"/>
              <a:cs typeface="Arial" panose="020B0604020202020204" pitchFamily="34" charset="0"/>
            </a:rPr>
            <a:t>farma</a:t>
          </a:r>
          <a:r>
            <a:rPr lang="id-ID" sz="1200" cap="none" dirty="0">
              <a:solidFill>
                <a:schemeClr val="bg1"/>
              </a:solidFill>
              <a:latin typeface="Arial" panose="020B0604020202020204" pitchFamily="34" charset="0"/>
              <a:cs typeface="Arial" panose="020B0604020202020204" pitchFamily="34" charset="0"/>
            </a:rPr>
            <a:t> (2020–2023)</a:t>
          </a:r>
          <a:br>
            <a:rPr lang="en-US" sz="1200" cap="none" dirty="0">
              <a:solidFill>
                <a:schemeClr val="bg1"/>
              </a:solidFill>
              <a:latin typeface="Arial" panose="020B0604020202020204" pitchFamily="34" charset="0"/>
              <a:cs typeface="Arial" panose="020B0604020202020204" pitchFamily="34" charset="0"/>
            </a:rPr>
          </a:br>
          <a:r>
            <a:rPr lang="id-ID" sz="1200" cap="none" dirty="0">
              <a:solidFill>
                <a:schemeClr val="bg1"/>
              </a:solidFill>
              <a:latin typeface="Arial" panose="020B0604020202020204" pitchFamily="34" charset="0"/>
              <a:cs typeface="Arial" panose="020B0604020202020204" pitchFamily="34" charset="0"/>
            </a:rPr>
            <a:t>visualisasi data dilakukan menggunakan </a:t>
          </a:r>
          <a:r>
            <a:rPr lang="id-ID" sz="1200" b="1" cap="none" dirty="0" err="1">
              <a:solidFill>
                <a:schemeClr val="bg1"/>
              </a:solidFill>
              <a:latin typeface="Arial" panose="020B0604020202020204" pitchFamily="34" charset="0"/>
              <a:cs typeface="Arial" panose="020B0604020202020204" pitchFamily="34" charset="0"/>
            </a:rPr>
            <a:t>google</a:t>
          </a:r>
          <a:r>
            <a:rPr lang="id-ID" sz="1200" b="1" cap="none" dirty="0">
              <a:solidFill>
                <a:schemeClr val="bg1"/>
              </a:solidFill>
              <a:latin typeface="Arial" panose="020B0604020202020204" pitchFamily="34" charset="0"/>
              <a:cs typeface="Arial" panose="020B0604020202020204" pitchFamily="34" charset="0"/>
            </a:rPr>
            <a:t> </a:t>
          </a:r>
          <a:r>
            <a:rPr lang="id-ID" sz="1200" b="1" cap="none" dirty="0" err="1">
              <a:solidFill>
                <a:schemeClr val="bg1"/>
              </a:solidFill>
              <a:latin typeface="Arial" panose="020B0604020202020204" pitchFamily="34" charset="0"/>
              <a:cs typeface="Arial" panose="020B0604020202020204" pitchFamily="34" charset="0"/>
            </a:rPr>
            <a:t>looker</a:t>
          </a:r>
          <a:r>
            <a:rPr lang="id-ID" sz="1200" b="1" cap="none" dirty="0">
              <a:solidFill>
                <a:schemeClr val="bg1"/>
              </a:solidFill>
              <a:latin typeface="Arial" panose="020B0604020202020204" pitchFamily="34" charset="0"/>
              <a:cs typeface="Arial" panose="020B0604020202020204" pitchFamily="34" charset="0"/>
            </a:rPr>
            <a:t> studio</a:t>
          </a:r>
          <a:r>
            <a:rPr lang="id-ID" sz="1200" cap="none" dirty="0">
              <a:solidFill>
                <a:schemeClr val="bg1"/>
              </a:solidFill>
              <a:latin typeface="Arial" panose="020B0604020202020204" pitchFamily="34" charset="0"/>
              <a:cs typeface="Arial" panose="020B0604020202020204" pitchFamily="34" charset="0"/>
            </a:rPr>
            <a:t>, yang menampilkan </a:t>
          </a:r>
          <a:r>
            <a:rPr lang="id-ID" sz="1200" cap="none" dirty="0" err="1">
              <a:solidFill>
                <a:schemeClr val="bg1"/>
              </a:solidFill>
              <a:latin typeface="Arial" panose="020B0604020202020204" pitchFamily="34" charset="0"/>
              <a:cs typeface="Arial" panose="020B0604020202020204" pitchFamily="34" charset="0"/>
            </a:rPr>
            <a:t>dashboard</a:t>
          </a:r>
          <a:r>
            <a:rPr lang="id-ID" sz="1200" cap="none" dirty="0">
              <a:solidFill>
                <a:schemeClr val="bg1"/>
              </a:solidFill>
              <a:latin typeface="Arial" panose="020B0604020202020204" pitchFamily="34" charset="0"/>
              <a:cs typeface="Arial" panose="020B0604020202020204" pitchFamily="34" charset="0"/>
            </a:rPr>
            <a:t> interaktif berisi performa bisnis kimia </a:t>
          </a:r>
          <a:r>
            <a:rPr lang="id-ID" sz="1200" cap="none" dirty="0" err="1">
              <a:solidFill>
                <a:schemeClr val="bg1"/>
              </a:solidFill>
              <a:latin typeface="Arial" panose="020B0604020202020204" pitchFamily="34" charset="0"/>
              <a:cs typeface="Arial" panose="020B0604020202020204" pitchFamily="34" charset="0"/>
            </a:rPr>
            <a:t>farma</a:t>
          </a:r>
          <a:r>
            <a:rPr lang="id-ID" sz="1200" cap="none" dirty="0">
              <a:solidFill>
                <a:schemeClr val="bg1"/>
              </a:solidFill>
              <a:latin typeface="Arial" panose="020B0604020202020204" pitchFamily="34" charset="0"/>
              <a:cs typeface="Arial" panose="020B0604020202020204" pitchFamily="34" charset="0"/>
            </a:rPr>
            <a:t> </a:t>
          </a:r>
          <a:r>
            <a:rPr lang="en-US" sz="1200" cap="none" dirty="0">
              <a:solidFill>
                <a:schemeClr val="bg1"/>
              </a:solidFill>
              <a:latin typeface="Arial" panose="020B0604020202020204" pitchFamily="34" charset="0"/>
              <a:cs typeface="Arial" panose="020B0604020202020204" pitchFamily="34" charset="0"/>
            </a:rPr>
            <a:t>pada </a:t>
          </a:r>
          <a:r>
            <a:rPr lang="id-ID" sz="1200" cap="none" dirty="0">
              <a:solidFill>
                <a:schemeClr val="bg1"/>
              </a:solidFill>
              <a:latin typeface="Arial" panose="020B0604020202020204" pitchFamily="34" charset="0"/>
              <a:cs typeface="Arial" panose="020B0604020202020204" pitchFamily="34" charset="0"/>
            </a:rPr>
            <a:t>periode </a:t>
          </a:r>
          <a:r>
            <a:rPr lang="id-ID" sz="1200" b="1" cap="none" dirty="0">
              <a:solidFill>
                <a:schemeClr val="bg1"/>
              </a:solidFill>
              <a:latin typeface="Arial" panose="020B0604020202020204" pitchFamily="34" charset="0"/>
              <a:cs typeface="Arial" panose="020B0604020202020204" pitchFamily="34" charset="0"/>
            </a:rPr>
            <a:t>2020–2023</a:t>
          </a:r>
          <a:r>
            <a:rPr lang="id-ID" sz="1200" cap="none" dirty="0">
              <a:solidFill>
                <a:schemeClr val="bg1"/>
              </a:solidFill>
              <a:latin typeface="Arial" panose="020B0604020202020204" pitchFamily="34" charset="0"/>
              <a:cs typeface="Arial" panose="020B0604020202020204" pitchFamily="34" charset="0"/>
            </a:rPr>
            <a:t>. </a:t>
          </a:r>
          <a:r>
            <a:rPr lang="id-ID" sz="1200" cap="none" dirty="0" err="1">
              <a:solidFill>
                <a:schemeClr val="bg1"/>
              </a:solidFill>
              <a:latin typeface="Arial" panose="020B0604020202020204" pitchFamily="34" charset="0"/>
              <a:cs typeface="Arial" panose="020B0604020202020204" pitchFamily="34" charset="0"/>
            </a:rPr>
            <a:t>Dashboard</a:t>
          </a:r>
          <a:r>
            <a:rPr lang="id-ID" sz="1200" cap="none" dirty="0">
              <a:solidFill>
                <a:schemeClr val="bg1"/>
              </a:solidFill>
              <a:latin typeface="Arial" panose="020B0604020202020204" pitchFamily="34" charset="0"/>
              <a:cs typeface="Arial" panose="020B0604020202020204" pitchFamily="34" charset="0"/>
            </a:rPr>
            <a:t> ini terhubung</a:t>
          </a:r>
          <a:r>
            <a:rPr lang="en-US" sz="1200" cap="none" dirty="0">
              <a:solidFill>
                <a:schemeClr val="bg1"/>
              </a:solidFill>
              <a:latin typeface="Arial" panose="020B0604020202020204" pitchFamily="34" charset="0"/>
              <a:cs typeface="Arial" panose="020B0604020202020204" pitchFamily="34" charset="0"/>
            </a:rPr>
            <a:t> </a:t>
          </a:r>
          <a:r>
            <a:rPr lang="en-US" sz="1200" cap="none" dirty="0" err="1">
              <a:solidFill>
                <a:schemeClr val="bg1"/>
              </a:solidFill>
              <a:latin typeface="Arial" panose="020B0604020202020204" pitchFamily="34" charset="0"/>
              <a:cs typeface="Arial" panose="020B0604020202020204" pitchFamily="34" charset="0"/>
            </a:rPr>
            <a:t>langsung</a:t>
          </a:r>
          <a:r>
            <a:rPr lang="id-ID" sz="1200" cap="none" dirty="0">
              <a:solidFill>
                <a:schemeClr val="bg1"/>
              </a:solidFill>
              <a:latin typeface="Arial" panose="020B0604020202020204" pitchFamily="34" charset="0"/>
              <a:cs typeface="Arial" panose="020B0604020202020204" pitchFamily="34" charset="0"/>
            </a:rPr>
            <a:t> dengan </a:t>
          </a:r>
          <a:r>
            <a:rPr lang="id-ID" sz="1200" b="1" cap="none" dirty="0" err="1">
              <a:solidFill>
                <a:schemeClr val="bg1"/>
              </a:solidFill>
              <a:latin typeface="Arial" panose="020B0604020202020204" pitchFamily="34" charset="0"/>
              <a:cs typeface="Arial" panose="020B0604020202020204" pitchFamily="34" charset="0"/>
            </a:rPr>
            <a:t>google</a:t>
          </a:r>
          <a:r>
            <a:rPr lang="id-ID" sz="1200" b="1" cap="none" dirty="0">
              <a:solidFill>
                <a:schemeClr val="bg1"/>
              </a:solidFill>
              <a:latin typeface="Arial" panose="020B0604020202020204" pitchFamily="34" charset="0"/>
              <a:cs typeface="Arial" panose="020B0604020202020204" pitchFamily="34" charset="0"/>
            </a:rPr>
            <a:t> </a:t>
          </a:r>
          <a:r>
            <a:rPr lang="en-US" sz="1200" b="1" cap="none" dirty="0">
              <a:solidFill>
                <a:schemeClr val="bg1"/>
              </a:solidFill>
              <a:latin typeface="Arial" panose="020B0604020202020204" pitchFamily="34" charset="0"/>
              <a:cs typeface="Arial" panose="020B0604020202020204" pitchFamily="34" charset="0"/>
            </a:rPr>
            <a:t>B</a:t>
          </a:r>
          <a:r>
            <a:rPr lang="id-ID" sz="1200" b="1" cap="none" dirty="0" err="1">
              <a:solidFill>
                <a:schemeClr val="bg1"/>
              </a:solidFill>
              <a:latin typeface="Arial" panose="020B0604020202020204" pitchFamily="34" charset="0"/>
              <a:cs typeface="Arial" panose="020B0604020202020204" pitchFamily="34" charset="0"/>
            </a:rPr>
            <a:t>ig</a:t>
          </a:r>
          <a:r>
            <a:rPr lang="en-US" sz="1200" b="1" cap="none" dirty="0">
              <a:solidFill>
                <a:schemeClr val="bg1"/>
              </a:solidFill>
              <a:latin typeface="Arial" panose="020B0604020202020204" pitchFamily="34" charset="0"/>
              <a:cs typeface="Arial" panose="020B0604020202020204" pitchFamily="34" charset="0"/>
            </a:rPr>
            <a:t>Q</a:t>
          </a:r>
          <a:r>
            <a:rPr lang="id-ID" sz="1200" b="1" cap="none" dirty="0" err="1">
              <a:solidFill>
                <a:schemeClr val="bg1"/>
              </a:solidFill>
              <a:latin typeface="Arial" panose="020B0604020202020204" pitchFamily="34" charset="0"/>
              <a:cs typeface="Arial" panose="020B0604020202020204" pitchFamily="34" charset="0"/>
            </a:rPr>
            <a:t>uery</a:t>
          </a:r>
          <a:r>
            <a:rPr lang="id-ID" sz="1200" cap="none" dirty="0">
              <a:solidFill>
                <a:schemeClr val="bg1"/>
              </a:solidFill>
              <a:latin typeface="Arial" panose="020B0604020202020204" pitchFamily="34" charset="0"/>
              <a:cs typeface="Arial" panose="020B0604020202020204" pitchFamily="34" charset="0"/>
            </a:rPr>
            <a:t>, sehingga memungkinkan analisis dinamis berdasarkan tahun, wilayah, kategori produk, dan profitabilitas.</a:t>
          </a:r>
          <a:endParaRPr lang="id-ID" sz="1200" b="0" cap="none" noProof="0" dirty="0">
            <a:solidFill>
              <a:schemeClr val="bg1"/>
            </a:solidFill>
            <a:latin typeface="Arial" panose="020B0604020202020204" pitchFamily="34" charset="0"/>
            <a:cs typeface="Arial" panose="020B0604020202020204" pitchFamily="34" charset="0"/>
          </a:endParaRPr>
        </a:p>
      </dgm:t>
    </dgm:pt>
    <dgm:pt modelId="{5A04EF90-0F09-4424-BA8F-063E80337D8E}" type="parTrans" cxnId="{095425F3-197C-4E69-84D5-0C51196EF1C6}">
      <dgm:prSet/>
      <dgm:spPr/>
      <dgm:t>
        <a:bodyPr rtlCol="0"/>
        <a:lstStyle/>
        <a:p>
          <a:pPr rtl="0"/>
          <a:endParaRPr lang="id-ID" noProof="0" dirty="0"/>
        </a:p>
      </dgm:t>
    </dgm:pt>
    <dgm:pt modelId="{54292CB0-011E-4706-9294-372AD5816BB9}" type="sibTrans" cxnId="{095425F3-197C-4E69-84D5-0C51196EF1C6}">
      <dgm:prSet/>
      <dgm:spPr/>
      <dgm:t>
        <a:bodyPr rtlCol="0"/>
        <a:lstStyle/>
        <a:p>
          <a:pPr rtl="0"/>
          <a:endParaRPr lang="id-ID" noProof="0" dirty="0"/>
        </a:p>
      </dgm:t>
    </dgm:pt>
    <dgm:pt modelId="{A121AA5B-FD40-475D-8C70-BBF13204F7B7}">
      <dgm:prSet custT="1"/>
      <dgm:spPr/>
      <dgm:t>
        <a:bodyPr rtlCol="0"/>
        <a:lstStyle/>
        <a:p>
          <a:pPr algn="just" rtl="0">
            <a:lnSpc>
              <a:spcPct val="100000"/>
            </a:lnSpc>
            <a:defRPr cap="all"/>
          </a:pPr>
          <a:r>
            <a:rPr lang="id-ID" sz="1200" b="1" cap="none" noProof="0" dirty="0">
              <a:solidFill>
                <a:schemeClr val="bg1"/>
              </a:solidFill>
              <a:latin typeface="Arial" panose="020B0604020202020204" pitchFamily="34" charset="0"/>
              <a:cs typeface="Arial" panose="020B0604020202020204" pitchFamily="34" charset="0"/>
            </a:rPr>
            <a:t>Tren Penjualan dan Profitabilitas</a:t>
          </a:r>
          <a:r>
            <a:rPr lang="en-US" sz="1200" b="1" cap="none" noProof="0" dirty="0">
              <a:solidFill>
                <a:schemeClr val="bg1"/>
              </a:solidFill>
              <a:latin typeface="Arial" panose="020B0604020202020204" pitchFamily="34" charset="0"/>
              <a:cs typeface="Arial" panose="020B0604020202020204" pitchFamily="34" charset="0"/>
            </a:rPr>
            <a:t>. </a:t>
          </a:r>
          <a:r>
            <a:rPr lang="id-ID" sz="1200" b="0" cap="none" noProof="0" dirty="0">
              <a:solidFill>
                <a:schemeClr val="bg1"/>
              </a:solidFill>
              <a:latin typeface="Arial" panose="020B0604020202020204" pitchFamily="34" charset="0"/>
              <a:cs typeface="Arial" panose="020B0604020202020204" pitchFamily="34" charset="0"/>
            </a:rPr>
            <a:t>Total penjualan Kimia Farma menunjukkan pola stabil di kisaran 80 miliar rupiah per tahun, menandakan kontrol operasional yang baik namun juga mengindikasikan stagnasi pertumbuhan.</a:t>
          </a:r>
          <a:r>
            <a:rPr lang="en-US" sz="1200" b="0" cap="none" noProof="0" dirty="0">
              <a:solidFill>
                <a:schemeClr val="bg1"/>
              </a:solidFill>
              <a:latin typeface="Arial" panose="020B0604020202020204" pitchFamily="34" charset="0"/>
              <a:cs typeface="Arial" panose="020B0604020202020204" pitchFamily="34" charset="0"/>
            </a:rPr>
            <a:t> </a:t>
          </a:r>
          <a:r>
            <a:rPr lang="id-ID" sz="1200" b="0" cap="none" noProof="0" dirty="0">
              <a:solidFill>
                <a:schemeClr val="bg1"/>
              </a:solidFill>
              <a:latin typeface="Arial" panose="020B0604020202020204" pitchFamily="34" charset="0"/>
              <a:cs typeface="Arial" panose="020B0604020202020204" pitchFamily="34" charset="0"/>
            </a:rPr>
            <a:t>Sebaliknya, profitabilitas berada pada tingkat yang cukup tinggi, yakni sekitar 91,2 miliar rupiah, mencerminkan efisiensi strategi harga dan manajemen biaya.</a:t>
          </a:r>
        </a:p>
      </dgm:t>
    </dgm:pt>
    <dgm:pt modelId="{30754F5D-7372-4A7D-90AD-6C4DF63B76AD}" type="parTrans" cxnId="{6D68710A-50EB-4439-B057-4A3C8619C4DB}">
      <dgm:prSet/>
      <dgm:spPr/>
      <dgm:t>
        <a:bodyPr/>
        <a:lstStyle/>
        <a:p>
          <a:endParaRPr lang="id-ID"/>
        </a:p>
      </dgm:t>
    </dgm:pt>
    <dgm:pt modelId="{A16DF822-A393-4338-B57D-988EC1D0007A}" type="sibTrans" cxnId="{6D68710A-50EB-4439-B057-4A3C8619C4DB}">
      <dgm:prSet/>
      <dgm:spPr/>
      <dgm:t>
        <a:bodyPr/>
        <a:lstStyle/>
        <a:p>
          <a:endParaRPr lang="id-ID"/>
        </a:p>
      </dgm:t>
    </dgm:pt>
    <dgm:pt modelId="{9D9C5FDB-7876-4B80-AE80-CC427D0F503F}">
      <dgm:prSet custT="1"/>
      <dgm:spPr/>
      <dgm:t>
        <a:bodyPr/>
        <a:lstStyle/>
        <a:p>
          <a:pPr algn="just">
            <a:lnSpc>
              <a:spcPct val="100000"/>
            </a:lnSpc>
            <a:buNone/>
          </a:pPr>
          <a:r>
            <a:rPr lang="id-ID" sz="1200" b="1" cap="none" noProof="0" dirty="0">
              <a:solidFill>
                <a:schemeClr val="bg1"/>
              </a:solidFill>
              <a:latin typeface="Arial" panose="020B0604020202020204" pitchFamily="34" charset="0"/>
              <a:cs typeface="Arial" panose="020B0604020202020204" pitchFamily="34" charset="0"/>
            </a:rPr>
            <a:t>Analisis </a:t>
          </a:r>
          <a:r>
            <a:rPr lang="id-ID" sz="1200" b="1" cap="none" noProof="0" dirty="0" err="1">
              <a:solidFill>
                <a:schemeClr val="bg1"/>
              </a:solidFill>
              <a:latin typeface="Arial" panose="020B0604020202020204" pitchFamily="34" charset="0"/>
              <a:cs typeface="Arial" panose="020B0604020202020204" pitchFamily="34" charset="0"/>
            </a:rPr>
            <a:t>Wilaya</a:t>
          </a:r>
          <a:r>
            <a:rPr lang="en-US" sz="1200" b="1" cap="none" noProof="0" dirty="0">
              <a:solidFill>
                <a:schemeClr val="bg1"/>
              </a:solidFill>
              <a:latin typeface="Arial" panose="020B0604020202020204" pitchFamily="34" charset="0"/>
              <a:cs typeface="Arial" panose="020B0604020202020204" pitchFamily="34" charset="0"/>
            </a:rPr>
            <a:t>h. </a:t>
          </a:r>
          <a:r>
            <a:rPr lang="id-ID" sz="1200" b="0" cap="none" noProof="0" dirty="0">
              <a:solidFill>
                <a:schemeClr val="bg1"/>
              </a:solidFill>
              <a:latin typeface="Arial" panose="020B0604020202020204" pitchFamily="34" charset="0"/>
              <a:cs typeface="Arial" panose="020B0604020202020204" pitchFamily="34" charset="0"/>
            </a:rPr>
            <a:t>Wilayah Jawa Barat menjadi kontributor terbesar terhadap penjualan dan profit, dengan total mencapai lebih dari 95 miliar rupiah.</a:t>
          </a:r>
          <a:r>
            <a:rPr lang="en-US" sz="1200" b="0" cap="none" noProof="0" dirty="0">
              <a:solidFill>
                <a:schemeClr val="bg1"/>
              </a:solidFill>
              <a:latin typeface="Arial" panose="020B0604020202020204" pitchFamily="34" charset="0"/>
              <a:cs typeface="Arial" panose="020B0604020202020204" pitchFamily="34" charset="0"/>
            </a:rPr>
            <a:t> </a:t>
          </a:r>
          <a:r>
            <a:rPr lang="id-ID" sz="1200" b="0" cap="none" noProof="0" dirty="0">
              <a:solidFill>
                <a:schemeClr val="bg1"/>
              </a:solidFill>
              <a:latin typeface="Arial" panose="020B0604020202020204" pitchFamily="34" charset="0"/>
              <a:cs typeface="Arial" panose="020B0604020202020204" pitchFamily="34" charset="0"/>
            </a:rPr>
            <a:t>Namun, dominasi ini juga menunjukkan risiko ketergantungan regional, di mana penurunan kinerja di Jawa Barat berpotensi berdampak signifikan terhadap performa nasional.</a:t>
          </a:r>
        </a:p>
      </dgm:t>
    </dgm:pt>
    <dgm:pt modelId="{D13D9336-E50F-4DBF-B3BC-274B3DA179FE}" type="parTrans" cxnId="{786EB17F-1FCB-466F-99B6-B3B158336D91}">
      <dgm:prSet/>
      <dgm:spPr/>
      <dgm:t>
        <a:bodyPr/>
        <a:lstStyle/>
        <a:p>
          <a:endParaRPr lang="id-ID"/>
        </a:p>
      </dgm:t>
    </dgm:pt>
    <dgm:pt modelId="{04BBCE68-A5DC-4EF2-ADE7-A6AB7558EB38}" type="sibTrans" cxnId="{786EB17F-1FCB-466F-99B6-B3B158336D91}">
      <dgm:prSet/>
      <dgm:spPr/>
      <dgm:t>
        <a:bodyPr/>
        <a:lstStyle/>
        <a:p>
          <a:endParaRPr lang="id-ID"/>
        </a:p>
      </dgm:t>
    </dgm:pt>
    <dgm:pt modelId="{61F576E0-DED2-4B5B-A766-D9D23B0BAD6A}">
      <dgm:prSet custT="1"/>
      <dgm:spPr/>
      <dgm:t>
        <a:bodyPr/>
        <a:lstStyle/>
        <a:p>
          <a:pPr algn="just">
            <a:lnSpc>
              <a:spcPct val="100000"/>
            </a:lnSpc>
            <a:buNone/>
          </a:pPr>
          <a:r>
            <a:rPr lang="id-ID" sz="1200" b="1" cap="none" noProof="0" dirty="0">
              <a:solidFill>
                <a:schemeClr val="bg1"/>
              </a:solidFill>
              <a:latin typeface="Arial" panose="020B0604020202020204" pitchFamily="34" charset="0"/>
              <a:cs typeface="Arial" panose="020B0604020202020204" pitchFamily="34" charset="0"/>
            </a:rPr>
            <a:t>Analisis Produk dan Kategori</a:t>
          </a:r>
          <a:r>
            <a:rPr lang="en-US" sz="1200" b="1" cap="none" noProof="0" dirty="0">
              <a:solidFill>
                <a:schemeClr val="bg1"/>
              </a:solidFill>
              <a:latin typeface="Arial" panose="020B0604020202020204" pitchFamily="34" charset="0"/>
              <a:cs typeface="Arial" panose="020B0604020202020204" pitchFamily="34" charset="0"/>
            </a:rPr>
            <a:t>. </a:t>
          </a:r>
          <a:r>
            <a:rPr lang="id-ID" sz="1200" b="0" cap="none" noProof="0" dirty="0">
              <a:solidFill>
                <a:schemeClr val="bg1"/>
              </a:solidFill>
              <a:latin typeface="Arial" panose="020B0604020202020204" pitchFamily="34" charset="0"/>
              <a:cs typeface="Arial" panose="020B0604020202020204" pitchFamily="34" charset="0"/>
            </a:rPr>
            <a:t>Kategori R06 (obat pernapasan) dan M01AE (</a:t>
          </a:r>
          <a:r>
            <a:rPr lang="id-ID" sz="1200" b="0" cap="none" noProof="0" dirty="0" err="1">
              <a:solidFill>
                <a:schemeClr val="bg1"/>
              </a:solidFill>
              <a:latin typeface="Arial" panose="020B0604020202020204" pitchFamily="34" charset="0"/>
              <a:cs typeface="Arial" panose="020B0604020202020204" pitchFamily="34" charset="0"/>
            </a:rPr>
            <a:t>antiinflamasi</a:t>
          </a:r>
          <a:r>
            <a:rPr lang="id-ID" sz="1200" b="0" cap="none" noProof="0" dirty="0">
              <a:solidFill>
                <a:schemeClr val="bg1"/>
              </a:solidFill>
              <a:latin typeface="Arial" panose="020B0604020202020204" pitchFamily="34" charset="0"/>
              <a:cs typeface="Arial" panose="020B0604020202020204" pitchFamily="34" charset="0"/>
            </a:rPr>
            <a:t>/analgesik) menjadi penyumbang profit utama, dengan kontribusi hampir </a:t>
          </a:r>
          <a:r>
            <a:rPr lang="en-US" sz="1200" b="0" cap="none" noProof="0" dirty="0">
              <a:solidFill>
                <a:schemeClr val="bg1"/>
              </a:solidFill>
              <a:latin typeface="Arial" panose="020B0604020202020204" pitchFamily="34" charset="0"/>
              <a:cs typeface="Arial" panose="020B0604020202020204" pitchFamily="34" charset="0"/>
            </a:rPr>
            <a:t>38,3</a:t>
          </a:r>
          <a:r>
            <a:rPr lang="id-ID" sz="1200" b="0" cap="none" noProof="0" dirty="0">
              <a:solidFill>
                <a:schemeClr val="bg1"/>
              </a:solidFill>
              <a:latin typeface="Arial" panose="020B0604020202020204" pitchFamily="34" charset="0"/>
              <a:cs typeface="Arial" panose="020B0604020202020204" pitchFamily="34" charset="0"/>
            </a:rPr>
            <a:t>% dari total keuntungan.</a:t>
          </a:r>
          <a:r>
            <a:rPr lang="en-US" sz="1200" b="0" cap="none" noProof="0" dirty="0">
              <a:solidFill>
                <a:schemeClr val="bg1"/>
              </a:solidFill>
              <a:latin typeface="Arial" panose="020B0604020202020204" pitchFamily="34" charset="0"/>
              <a:cs typeface="Arial" panose="020B0604020202020204" pitchFamily="34" charset="0"/>
            </a:rPr>
            <a:t> </a:t>
          </a:r>
          <a:r>
            <a:rPr lang="id-ID" sz="1200" b="0" cap="none" noProof="0" dirty="0">
              <a:solidFill>
                <a:schemeClr val="bg1"/>
              </a:solidFill>
              <a:latin typeface="Arial" panose="020B0604020202020204" pitchFamily="34" charset="0"/>
              <a:cs typeface="Arial" panose="020B0604020202020204" pitchFamily="34" charset="0"/>
            </a:rPr>
            <a:t>Kinerja konsisten dari dua kategori ini menjadikannya fokus utama dalam strategi pemasaran dan</a:t>
          </a:r>
          <a:r>
            <a:rPr lang="en-US" sz="1200" b="0" cap="none" noProof="0" dirty="0">
              <a:solidFill>
                <a:schemeClr val="bg1"/>
              </a:solidFill>
              <a:latin typeface="Arial" panose="020B0604020202020204" pitchFamily="34" charset="0"/>
              <a:cs typeface="Arial" panose="020B0604020202020204" pitchFamily="34" charset="0"/>
            </a:rPr>
            <a:t> </a:t>
          </a:r>
          <a:r>
            <a:rPr lang="id-ID" sz="1200" b="0" cap="none" noProof="0" dirty="0">
              <a:solidFill>
                <a:schemeClr val="bg1"/>
              </a:solidFill>
              <a:latin typeface="Arial" panose="020B0604020202020204" pitchFamily="34" charset="0"/>
              <a:cs typeface="Arial" panose="020B0604020202020204" pitchFamily="34" charset="0"/>
            </a:rPr>
            <a:t>pengembangan produk ke depan.</a:t>
          </a:r>
        </a:p>
      </dgm:t>
    </dgm:pt>
    <dgm:pt modelId="{62A56F7D-90D1-4AAC-A719-6007BCB3558B}" type="parTrans" cxnId="{CF53EB0F-3C07-4416-ACCF-627F6374DC2A}">
      <dgm:prSet/>
      <dgm:spPr/>
      <dgm:t>
        <a:bodyPr/>
        <a:lstStyle/>
        <a:p>
          <a:endParaRPr lang="id-ID"/>
        </a:p>
      </dgm:t>
    </dgm:pt>
    <dgm:pt modelId="{9B10F650-CEF8-4361-A879-57BE08EE398A}" type="sibTrans" cxnId="{CF53EB0F-3C07-4416-ACCF-627F6374DC2A}">
      <dgm:prSet/>
      <dgm:spPr/>
      <dgm:t>
        <a:bodyPr/>
        <a:lstStyle/>
        <a:p>
          <a:endParaRPr lang="id-ID"/>
        </a:p>
      </dgm:t>
    </dgm:pt>
    <dgm:pt modelId="{661FDEB9-72B5-4A58-A4B9-1CC7750378D9}">
      <dgm:prSet custT="1"/>
      <dgm:spPr/>
      <dgm:t>
        <a:bodyPr/>
        <a:lstStyle/>
        <a:p>
          <a:pPr algn="just">
            <a:buNone/>
          </a:pPr>
          <a:r>
            <a:rPr lang="id-ID" sz="1200" b="1" dirty="0" err="1">
              <a:solidFill>
                <a:schemeClr val="bg1"/>
              </a:solidFill>
              <a:latin typeface="Arial" panose="020B0604020202020204" pitchFamily="34" charset="0"/>
              <a:cs typeface="Arial" panose="020B0604020202020204" pitchFamily="34" charset="0"/>
            </a:rPr>
            <a:t>Insight</a:t>
          </a:r>
          <a:r>
            <a:rPr lang="id-ID" sz="1200" b="1" dirty="0">
              <a:solidFill>
                <a:schemeClr val="bg1"/>
              </a:solidFill>
              <a:latin typeface="Arial" panose="020B0604020202020204" pitchFamily="34" charset="0"/>
              <a:cs typeface="Arial" panose="020B0604020202020204" pitchFamily="34" charset="0"/>
            </a:rPr>
            <a:t> cabang dan peluang pertumbuhan</a:t>
          </a:r>
          <a:r>
            <a:rPr lang="en-US" sz="1200" b="1" dirty="0">
              <a:solidFill>
                <a:schemeClr val="bg1"/>
              </a:solidFill>
              <a:latin typeface="Arial" panose="020B0604020202020204" pitchFamily="34" charset="0"/>
              <a:cs typeface="Arial" panose="020B0604020202020204" pitchFamily="34" charset="0"/>
            </a:rPr>
            <a:t>. </a:t>
          </a:r>
          <a:r>
            <a:rPr lang="id-ID" sz="1200" b="0" dirty="0">
              <a:solidFill>
                <a:schemeClr val="bg1"/>
              </a:solidFill>
              <a:latin typeface="Arial" panose="020B0604020202020204" pitchFamily="34" charset="0"/>
              <a:cs typeface="Arial" panose="020B0604020202020204" pitchFamily="34" charset="0"/>
            </a:rPr>
            <a:t>Ditemukan beberapa cabang dengan </a:t>
          </a:r>
          <a:r>
            <a:rPr lang="id-ID" sz="1200" b="0" dirty="0" err="1">
              <a:solidFill>
                <a:schemeClr val="bg1"/>
              </a:solidFill>
              <a:latin typeface="Arial" panose="020B0604020202020204" pitchFamily="34" charset="0"/>
              <a:cs typeface="Arial" panose="020B0604020202020204" pitchFamily="34" charset="0"/>
            </a:rPr>
            <a:t>rating</a:t>
          </a:r>
          <a:r>
            <a:rPr lang="id-ID" sz="1200" b="0" dirty="0">
              <a:solidFill>
                <a:schemeClr val="bg1"/>
              </a:solidFill>
              <a:latin typeface="Arial" panose="020B0604020202020204" pitchFamily="34" charset="0"/>
              <a:cs typeface="Arial" panose="020B0604020202020204" pitchFamily="34" charset="0"/>
            </a:rPr>
            <a:t> pelanggan tinggi (&gt;4,0) namun volume transaksi rendah (&lt;2.000 transaksi).</a:t>
          </a:r>
          <a:r>
            <a:rPr lang="en-US" sz="1200" b="0" dirty="0">
              <a:solidFill>
                <a:schemeClr val="bg1"/>
              </a:solidFill>
              <a:latin typeface="Arial" panose="020B0604020202020204" pitchFamily="34" charset="0"/>
              <a:cs typeface="Arial" panose="020B0604020202020204" pitchFamily="34" charset="0"/>
            </a:rPr>
            <a:t> </a:t>
          </a:r>
          <a:r>
            <a:rPr lang="id-ID" sz="1200" b="0" dirty="0">
              <a:solidFill>
                <a:schemeClr val="bg1"/>
              </a:solidFill>
              <a:latin typeface="Arial" panose="020B0604020202020204" pitchFamily="34" charset="0"/>
              <a:cs typeface="Arial" panose="020B0604020202020204" pitchFamily="34" charset="0"/>
            </a:rPr>
            <a:t>Kondisi ini menunjukkan potensi peningkatan penjualan melalui optimalisasi promosi, penyesuaian strategi harga lokal, dan peningkatan ketersediaan produk populer.</a:t>
          </a:r>
        </a:p>
      </dgm:t>
    </dgm:pt>
    <dgm:pt modelId="{5E416B69-02E4-404E-9E38-638C1A5DCC2C}" type="parTrans" cxnId="{40186A19-6ABB-4F2C-93FC-4B3391509B9F}">
      <dgm:prSet/>
      <dgm:spPr/>
      <dgm:t>
        <a:bodyPr/>
        <a:lstStyle/>
        <a:p>
          <a:endParaRPr lang="id-ID"/>
        </a:p>
      </dgm:t>
    </dgm:pt>
    <dgm:pt modelId="{30A62F32-A39B-4CDC-804C-D9E32DD31F72}" type="sibTrans" cxnId="{40186A19-6ABB-4F2C-93FC-4B3391509B9F}">
      <dgm:prSet/>
      <dgm:spPr/>
      <dgm:t>
        <a:bodyPr/>
        <a:lstStyle/>
        <a:p>
          <a:endParaRPr lang="id-ID"/>
        </a:p>
      </dgm:t>
    </dgm:pt>
    <dgm:pt modelId="{DA5DA4A6-C2BB-4915-9321-62AF305085F2}" type="pres">
      <dgm:prSet presAssocID="{34FF870C-5D9B-4878-9827-A3D8F8D3B4C3}" presName="vert0" presStyleCnt="0">
        <dgm:presLayoutVars>
          <dgm:dir/>
          <dgm:animOne val="branch"/>
          <dgm:animLvl val="lvl"/>
        </dgm:presLayoutVars>
      </dgm:prSet>
      <dgm:spPr/>
    </dgm:pt>
    <dgm:pt modelId="{516DE914-9D19-4783-A67A-B5BA5B74A147}" type="pres">
      <dgm:prSet presAssocID="{193252BB-1661-4EF1-B4B4-B609E884D6B5}" presName="thickLine" presStyleLbl="alignNode1" presStyleIdx="0" presStyleCnt="5"/>
      <dgm:spPr/>
    </dgm:pt>
    <dgm:pt modelId="{64C053BE-33F9-4835-B850-4F5229B2B026}" type="pres">
      <dgm:prSet presAssocID="{193252BB-1661-4EF1-B4B4-B609E884D6B5}" presName="horz1" presStyleCnt="0"/>
      <dgm:spPr/>
    </dgm:pt>
    <dgm:pt modelId="{8429BA0E-1EFD-4F06-A388-C5793B36E365}" type="pres">
      <dgm:prSet presAssocID="{193252BB-1661-4EF1-B4B4-B609E884D6B5}" presName="tx1" presStyleLbl="revTx" presStyleIdx="0" presStyleCnt="5" custScaleY="92532"/>
      <dgm:spPr/>
    </dgm:pt>
    <dgm:pt modelId="{B0269DFC-783F-47BA-B9AA-D5CE0498DDBF}" type="pres">
      <dgm:prSet presAssocID="{193252BB-1661-4EF1-B4B4-B609E884D6B5}" presName="vert1" presStyleCnt="0"/>
      <dgm:spPr/>
    </dgm:pt>
    <dgm:pt modelId="{50376DD2-7080-4711-A5BF-D58D1D86166D}" type="pres">
      <dgm:prSet presAssocID="{A121AA5B-FD40-475D-8C70-BBF13204F7B7}" presName="thickLine" presStyleLbl="alignNode1" presStyleIdx="1" presStyleCnt="5"/>
      <dgm:spPr/>
    </dgm:pt>
    <dgm:pt modelId="{9603FB80-0970-4F1F-AEE2-FBC5B7A060D6}" type="pres">
      <dgm:prSet presAssocID="{A121AA5B-FD40-475D-8C70-BBF13204F7B7}" presName="horz1" presStyleCnt="0"/>
      <dgm:spPr/>
    </dgm:pt>
    <dgm:pt modelId="{A48C1D50-B5C9-4794-82AE-96C225B82A10}" type="pres">
      <dgm:prSet presAssocID="{A121AA5B-FD40-475D-8C70-BBF13204F7B7}" presName="tx1" presStyleLbl="revTx" presStyleIdx="1" presStyleCnt="5"/>
      <dgm:spPr/>
    </dgm:pt>
    <dgm:pt modelId="{31F89BA3-67B0-4D92-84D8-9331DA8049A5}" type="pres">
      <dgm:prSet presAssocID="{A121AA5B-FD40-475D-8C70-BBF13204F7B7}" presName="vert1" presStyleCnt="0"/>
      <dgm:spPr/>
    </dgm:pt>
    <dgm:pt modelId="{FC736A68-D1DE-4287-94F1-3DBF39E8A91F}" type="pres">
      <dgm:prSet presAssocID="{9D9C5FDB-7876-4B80-AE80-CC427D0F503F}" presName="thickLine" presStyleLbl="alignNode1" presStyleIdx="2" presStyleCnt="5"/>
      <dgm:spPr/>
    </dgm:pt>
    <dgm:pt modelId="{E4AE6C88-A793-43F2-9645-C67631149ACC}" type="pres">
      <dgm:prSet presAssocID="{9D9C5FDB-7876-4B80-AE80-CC427D0F503F}" presName="horz1" presStyleCnt="0"/>
      <dgm:spPr/>
    </dgm:pt>
    <dgm:pt modelId="{B108028A-6973-4533-BA9C-1AD0DCC292A4}" type="pres">
      <dgm:prSet presAssocID="{9D9C5FDB-7876-4B80-AE80-CC427D0F503F}" presName="tx1" presStyleLbl="revTx" presStyleIdx="2" presStyleCnt="5"/>
      <dgm:spPr/>
    </dgm:pt>
    <dgm:pt modelId="{B1C69133-4215-4E29-BB21-53C3B0F25005}" type="pres">
      <dgm:prSet presAssocID="{9D9C5FDB-7876-4B80-AE80-CC427D0F503F}" presName="vert1" presStyleCnt="0"/>
      <dgm:spPr/>
    </dgm:pt>
    <dgm:pt modelId="{04A9CE7A-38BA-49A8-AE69-79C89DCDCAE6}" type="pres">
      <dgm:prSet presAssocID="{61F576E0-DED2-4B5B-A766-D9D23B0BAD6A}" presName="thickLine" presStyleLbl="alignNode1" presStyleIdx="3" presStyleCnt="5"/>
      <dgm:spPr/>
    </dgm:pt>
    <dgm:pt modelId="{43A625AD-9DB2-4367-8CEE-4702E0EFBE05}" type="pres">
      <dgm:prSet presAssocID="{61F576E0-DED2-4B5B-A766-D9D23B0BAD6A}" presName="horz1" presStyleCnt="0"/>
      <dgm:spPr/>
    </dgm:pt>
    <dgm:pt modelId="{7AC2E519-1FF2-4399-B0AE-18E3123A4947}" type="pres">
      <dgm:prSet presAssocID="{61F576E0-DED2-4B5B-A766-D9D23B0BAD6A}" presName="tx1" presStyleLbl="revTx" presStyleIdx="3" presStyleCnt="5"/>
      <dgm:spPr/>
    </dgm:pt>
    <dgm:pt modelId="{E4B6B911-7933-42CD-B9EC-08C7B293E30D}" type="pres">
      <dgm:prSet presAssocID="{61F576E0-DED2-4B5B-A766-D9D23B0BAD6A}" presName="vert1" presStyleCnt="0"/>
      <dgm:spPr/>
    </dgm:pt>
    <dgm:pt modelId="{66547CF3-10A5-4ABE-BAC2-5B875CD62198}" type="pres">
      <dgm:prSet presAssocID="{661FDEB9-72B5-4A58-A4B9-1CC7750378D9}" presName="thickLine" presStyleLbl="alignNode1" presStyleIdx="4" presStyleCnt="5"/>
      <dgm:spPr/>
    </dgm:pt>
    <dgm:pt modelId="{75C86AF2-C18E-4BD0-9114-7D29122E0911}" type="pres">
      <dgm:prSet presAssocID="{661FDEB9-72B5-4A58-A4B9-1CC7750378D9}" presName="horz1" presStyleCnt="0"/>
      <dgm:spPr/>
    </dgm:pt>
    <dgm:pt modelId="{7A0CCDC7-ECAB-4715-A5BD-405FF45806E6}" type="pres">
      <dgm:prSet presAssocID="{661FDEB9-72B5-4A58-A4B9-1CC7750378D9}" presName="tx1" presStyleLbl="revTx" presStyleIdx="4" presStyleCnt="5"/>
      <dgm:spPr/>
    </dgm:pt>
    <dgm:pt modelId="{AD91E6F6-268D-4AC4-94C6-AA5D15FB30BC}" type="pres">
      <dgm:prSet presAssocID="{661FDEB9-72B5-4A58-A4B9-1CC7750378D9}" presName="vert1" presStyleCnt="0"/>
      <dgm:spPr/>
    </dgm:pt>
  </dgm:ptLst>
  <dgm:cxnLst>
    <dgm:cxn modelId="{6D68710A-50EB-4439-B057-4A3C8619C4DB}" srcId="{34FF870C-5D9B-4878-9827-A3D8F8D3B4C3}" destId="{A121AA5B-FD40-475D-8C70-BBF13204F7B7}" srcOrd="1" destOrd="0" parTransId="{30754F5D-7372-4A7D-90AD-6C4DF63B76AD}" sibTransId="{A16DF822-A393-4338-B57D-988EC1D0007A}"/>
    <dgm:cxn modelId="{CF53EB0F-3C07-4416-ACCF-627F6374DC2A}" srcId="{34FF870C-5D9B-4878-9827-A3D8F8D3B4C3}" destId="{61F576E0-DED2-4B5B-A766-D9D23B0BAD6A}" srcOrd="3" destOrd="0" parTransId="{62A56F7D-90D1-4AAC-A719-6007BCB3558B}" sibTransId="{9B10F650-CEF8-4361-A879-57BE08EE398A}"/>
    <dgm:cxn modelId="{40186A19-6ABB-4F2C-93FC-4B3391509B9F}" srcId="{34FF870C-5D9B-4878-9827-A3D8F8D3B4C3}" destId="{661FDEB9-72B5-4A58-A4B9-1CC7750378D9}" srcOrd="4" destOrd="0" parTransId="{5E416B69-02E4-404E-9E38-638C1A5DCC2C}" sibTransId="{30A62F32-A39B-4CDC-804C-D9E32DD31F72}"/>
    <dgm:cxn modelId="{12EB515F-FDC3-43AF-9CD0-260B9706EDA6}" type="presOf" srcId="{34FF870C-5D9B-4878-9827-A3D8F8D3B4C3}" destId="{DA5DA4A6-C2BB-4915-9321-62AF305085F2}" srcOrd="0" destOrd="0" presId="urn:microsoft.com/office/officeart/2008/layout/LinedList"/>
    <dgm:cxn modelId="{24CA1268-CBB3-49F3-87AB-0AAE19765533}" type="presOf" srcId="{193252BB-1661-4EF1-B4B4-B609E884D6B5}" destId="{8429BA0E-1EFD-4F06-A388-C5793B36E365}" srcOrd="0" destOrd="0" presId="urn:microsoft.com/office/officeart/2008/layout/LinedList"/>
    <dgm:cxn modelId="{18F2DA4C-8747-4A8B-8324-B846CE170F4A}" type="presOf" srcId="{661FDEB9-72B5-4A58-A4B9-1CC7750378D9}" destId="{7A0CCDC7-ECAB-4715-A5BD-405FF45806E6}" srcOrd="0" destOrd="0" presId="urn:microsoft.com/office/officeart/2008/layout/LinedList"/>
    <dgm:cxn modelId="{786EB17F-1FCB-466F-99B6-B3B158336D91}" srcId="{34FF870C-5D9B-4878-9827-A3D8F8D3B4C3}" destId="{9D9C5FDB-7876-4B80-AE80-CC427D0F503F}" srcOrd="2" destOrd="0" parTransId="{D13D9336-E50F-4DBF-B3BC-274B3DA179FE}" sibTransId="{04BBCE68-A5DC-4EF2-ADE7-A6AB7558EB38}"/>
    <dgm:cxn modelId="{F0466286-17E6-4BD7-B82C-4907031A3099}" type="presOf" srcId="{A121AA5B-FD40-475D-8C70-BBF13204F7B7}" destId="{A48C1D50-B5C9-4794-82AE-96C225B82A10}" srcOrd="0" destOrd="0" presId="urn:microsoft.com/office/officeart/2008/layout/LinedList"/>
    <dgm:cxn modelId="{3FCDE6A2-6D94-4202-B52D-EDF02FA5EFB3}" type="presOf" srcId="{61F576E0-DED2-4B5B-A766-D9D23B0BAD6A}" destId="{7AC2E519-1FF2-4399-B0AE-18E3123A4947}" srcOrd="0" destOrd="0" presId="urn:microsoft.com/office/officeart/2008/layout/LinedList"/>
    <dgm:cxn modelId="{E79ECCB1-EB09-41A2-A2F3-F8D405B34554}" type="presOf" srcId="{9D9C5FDB-7876-4B80-AE80-CC427D0F503F}" destId="{B108028A-6973-4533-BA9C-1AD0DCC292A4}" srcOrd="0" destOrd="0" presId="urn:microsoft.com/office/officeart/2008/layout/LinedList"/>
    <dgm:cxn modelId="{095425F3-197C-4E69-84D5-0C51196EF1C6}" srcId="{34FF870C-5D9B-4878-9827-A3D8F8D3B4C3}" destId="{193252BB-1661-4EF1-B4B4-B609E884D6B5}" srcOrd="0" destOrd="0" parTransId="{5A04EF90-0F09-4424-BA8F-063E80337D8E}" sibTransId="{54292CB0-011E-4706-9294-372AD5816BB9}"/>
    <dgm:cxn modelId="{2B49310E-186B-414C-82DC-5AD99CE9A829}" type="presParOf" srcId="{DA5DA4A6-C2BB-4915-9321-62AF305085F2}" destId="{516DE914-9D19-4783-A67A-B5BA5B74A147}" srcOrd="0" destOrd="0" presId="urn:microsoft.com/office/officeart/2008/layout/LinedList"/>
    <dgm:cxn modelId="{62DEC5AD-693A-4BA0-AFDC-FC204415F1F5}" type="presParOf" srcId="{DA5DA4A6-C2BB-4915-9321-62AF305085F2}" destId="{64C053BE-33F9-4835-B850-4F5229B2B026}" srcOrd="1" destOrd="0" presId="urn:microsoft.com/office/officeart/2008/layout/LinedList"/>
    <dgm:cxn modelId="{344FAA73-2E5E-4CB0-9EFB-16215CB2719F}" type="presParOf" srcId="{64C053BE-33F9-4835-B850-4F5229B2B026}" destId="{8429BA0E-1EFD-4F06-A388-C5793B36E365}" srcOrd="0" destOrd="0" presId="urn:microsoft.com/office/officeart/2008/layout/LinedList"/>
    <dgm:cxn modelId="{C243D998-2773-44CD-A554-30F4C1D75225}" type="presParOf" srcId="{64C053BE-33F9-4835-B850-4F5229B2B026}" destId="{B0269DFC-783F-47BA-B9AA-D5CE0498DDBF}" srcOrd="1" destOrd="0" presId="urn:microsoft.com/office/officeart/2008/layout/LinedList"/>
    <dgm:cxn modelId="{BA93864B-BCDB-4741-90F2-D44BFAC7F67C}" type="presParOf" srcId="{DA5DA4A6-C2BB-4915-9321-62AF305085F2}" destId="{50376DD2-7080-4711-A5BF-D58D1D86166D}" srcOrd="2" destOrd="0" presId="urn:microsoft.com/office/officeart/2008/layout/LinedList"/>
    <dgm:cxn modelId="{EFFA6AEA-09A3-4456-9FEC-99C40BFB6CDA}" type="presParOf" srcId="{DA5DA4A6-C2BB-4915-9321-62AF305085F2}" destId="{9603FB80-0970-4F1F-AEE2-FBC5B7A060D6}" srcOrd="3" destOrd="0" presId="urn:microsoft.com/office/officeart/2008/layout/LinedList"/>
    <dgm:cxn modelId="{8D049D2B-3508-4F8D-B187-B804A0125C47}" type="presParOf" srcId="{9603FB80-0970-4F1F-AEE2-FBC5B7A060D6}" destId="{A48C1D50-B5C9-4794-82AE-96C225B82A10}" srcOrd="0" destOrd="0" presId="urn:microsoft.com/office/officeart/2008/layout/LinedList"/>
    <dgm:cxn modelId="{DD3A80B0-8B27-485D-92D3-EEF068D5100B}" type="presParOf" srcId="{9603FB80-0970-4F1F-AEE2-FBC5B7A060D6}" destId="{31F89BA3-67B0-4D92-84D8-9331DA8049A5}" srcOrd="1" destOrd="0" presId="urn:microsoft.com/office/officeart/2008/layout/LinedList"/>
    <dgm:cxn modelId="{A1C4DC9A-00F6-4BF0-9D31-8931D79D452C}" type="presParOf" srcId="{DA5DA4A6-C2BB-4915-9321-62AF305085F2}" destId="{FC736A68-D1DE-4287-94F1-3DBF39E8A91F}" srcOrd="4" destOrd="0" presId="urn:microsoft.com/office/officeart/2008/layout/LinedList"/>
    <dgm:cxn modelId="{179C7054-76BC-4DD4-B3C8-ACC383D4BBF4}" type="presParOf" srcId="{DA5DA4A6-C2BB-4915-9321-62AF305085F2}" destId="{E4AE6C88-A793-43F2-9645-C67631149ACC}" srcOrd="5" destOrd="0" presId="urn:microsoft.com/office/officeart/2008/layout/LinedList"/>
    <dgm:cxn modelId="{47EC82D5-D087-4C40-8456-345ECF0CD9E9}" type="presParOf" srcId="{E4AE6C88-A793-43F2-9645-C67631149ACC}" destId="{B108028A-6973-4533-BA9C-1AD0DCC292A4}" srcOrd="0" destOrd="0" presId="urn:microsoft.com/office/officeart/2008/layout/LinedList"/>
    <dgm:cxn modelId="{A21EFA90-F88A-4A4C-8628-CD725D7858FA}" type="presParOf" srcId="{E4AE6C88-A793-43F2-9645-C67631149ACC}" destId="{B1C69133-4215-4E29-BB21-53C3B0F25005}" srcOrd="1" destOrd="0" presId="urn:microsoft.com/office/officeart/2008/layout/LinedList"/>
    <dgm:cxn modelId="{53EE2C29-F801-4A9C-B7D3-D3C93B654ED6}" type="presParOf" srcId="{DA5DA4A6-C2BB-4915-9321-62AF305085F2}" destId="{04A9CE7A-38BA-49A8-AE69-79C89DCDCAE6}" srcOrd="6" destOrd="0" presId="urn:microsoft.com/office/officeart/2008/layout/LinedList"/>
    <dgm:cxn modelId="{9A1AD19C-8ED3-48AC-9E5A-FD693FDC4DBF}" type="presParOf" srcId="{DA5DA4A6-C2BB-4915-9321-62AF305085F2}" destId="{43A625AD-9DB2-4367-8CEE-4702E0EFBE05}" srcOrd="7" destOrd="0" presId="urn:microsoft.com/office/officeart/2008/layout/LinedList"/>
    <dgm:cxn modelId="{A894D749-1439-4F21-B3EF-8B6776A46CC2}" type="presParOf" srcId="{43A625AD-9DB2-4367-8CEE-4702E0EFBE05}" destId="{7AC2E519-1FF2-4399-B0AE-18E3123A4947}" srcOrd="0" destOrd="0" presId="urn:microsoft.com/office/officeart/2008/layout/LinedList"/>
    <dgm:cxn modelId="{CAA5F471-4A93-42D4-96C9-6F49D342BA08}" type="presParOf" srcId="{43A625AD-9DB2-4367-8CEE-4702E0EFBE05}" destId="{E4B6B911-7933-42CD-B9EC-08C7B293E30D}" srcOrd="1" destOrd="0" presId="urn:microsoft.com/office/officeart/2008/layout/LinedList"/>
    <dgm:cxn modelId="{D4A8D103-5C83-4A57-9A32-C530483276F8}" type="presParOf" srcId="{DA5DA4A6-C2BB-4915-9321-62AF305085F2}" destId="{66547CF3-10A5-4ABE-BAC2-5B875CD62198}" srcOrd="8" destOrd="0" presId="urn:microsoft.com/office/officeart/2008/layout/LinedList"/>
    <dgm:cxn modelId="{A4EC4EFE-AC15-4C5A-A251-1CB8570B9E53}" type="presParOf" srcId="{DA5DA4A6-C2BB-4915-9321-62AF305085F2}" destId="{75C86AF2-C18E-4BD0-9114-7D29122E0911}" srcOrd="9" destOrd="0" presId="urn:microsoft.com/office/officeart/2008/layout/LinedList"/>
    <dgm:cxn modelId="{FB54DEA8-F6FB-41DB-8771-74F620D68606}" type="presParOf" srcId="{75C86AF2-C18E-4BD0-9114-7D29122E0911}" destId="{7A0CCDC7-ECAB-4715-A5BD-405FF45806E6}" srcOrd="0" destOrd="0" presId="urn:microsoft.com/office/officeart/2008/layout/LinedList"/>
    <dgm:cxn modelId="{AE145013-13EB-4E04-9346-2F72D4B84107}" type="presParOf" srcId="{75C86AF2-C18E-4BD0-9114-7D29122E0911}" destId="{AD91E6F6-268D-4AC4-94C6-AA5D15FB30BC}"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16DE914-9D19-4783-A67A-B5BA5B74A147}">
      <dsp:nvSpPr>
        <dsp:cNvPr id="0" name=""/>
        <dsp:cNvSpPr/>
      </dsp:nvSpPr>
      <dsp:spPr>
        <a:xfrm>
          <a:off x="0" y="5783"/>
          <a:ext cx="5212080" cy="0"/>
        </a:xfrm>
        <a:prstGeom prst="line">
          <a:avLst/>
        </a:prstGeom>
        <a:solidFill>
          <a:schemeClr val="accent1">
            <a:hueOff val="0"/>
            <a:satOff val="0"/>
            <a:lumOff val="0"/>
            <a:alphaOff val="0"/>
          </a:schemeClr>
        </a:solidFill>
        <a:ln w="34925" cap="flat" cmpd="sng" algn="in">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429BA0E-1EFD-4F06-A388-C5793B36E365}">
      <dsp:nvSpPr>
        <dsp:cNvPr id="0" name=""/>
        <dsp:cNvSpPr/>
      </dsp:nvSpPr>
      <dsp:spPr>
        <a:xfrm>
          <a:off x="0" y="5783"/>
          <a:ext cx="5206990" cy="19580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rtlCol="0" anchor="t" anchorCtr="0">
          <a:noAutofit/>
        </a:bodyPr>
        <a:lstStyle/>
        <a:p>
          <a:pPr marL="0" lvl="0" indent="0" algn="just" defTabSz="533400" rtl="0">
            <a:lnSpc>
              <a:spcPct val="100000"/>
            </a:lnSpc>
            <a:spcBef>
              <a:spcPct val="0"/>
            </a:spcBef>
            <a:spcAft>
              <a:spcPct val="35000"/>
            </a:spcAft>
            <a:buNone/>
            <a:defRPr cap="all"/>
          </a:pPr>
          <a:r>
            <a:rPr lang="en-US" sz="1200" b="0" kern="1200" cap="none" dirty="0"/>
            <a:t>	</a:t>
          </a:r>
          <a:r>
            <a:rPr lang="id-ID" sz="1200" b="1" kern="1200" cap="none" dirty="0"/>
            <a:t>PT kimia </a:t>
          </a:r>
          <a:r>
            <a:rPr lang="id-ID" sz="1200" b="1" kern="1200" cap="none" dirty="0" err="1"/>
            <a:t>farma</a:t>
          </a:r>
          <a:r>
            <a:rPr lang="id-ID" sz="1200" b="1" kern="1200" cap="none" dirty="0"/>
            <a:t> </a:t>
          </a:r>
          <a:r>
            <a:rPr lang="id-ID" sz="1200" b="1" kern="1200" cap="none" dirty="0" err="1"/>
            <a:t>tbk</a:t>
          </a:r>
          <a:r>
            <a:rPr lang="id-ID" sz="1200" b="1" kern="1200" cap="none" dirty="0"/>
            <a:t> </a:t>
          </a:r>
          <a:r>
            <a:rPr lang="id-ID" sz="1200" b="0" kern="1200" cap="none" dirty="0"/>
            <a:t>merupakan salah satu badan usaha milik negara (</a:t>
          </a:r>
          <a:r>
            <a:rPr lang="id-ID" sz="1200" b="1" kern="1200" cap="none" dirty="0"/>
            <a:t>BUMN</a:t>
          </a:r>
          <a:r>
            <a:rPr lang="id-ID" sz="1200" b="0" kern="1200" cap="none" dirty="0"/>
            <a:t>) yang berperan penting dalam mendukung </a:t>
          </a:r>
          <a:r>
            <a:rPr lang="id-ID" sz="1200" b="1" kern="1200" cap="none" dirty="0"/>
            <a:t>ketahanan nasional </a:t>
          </a:r>
          <a:r>
            <a:rPr lang="id-ID" sz="1200" b="0" kern="1200" cap="none" dirty="0"/>
            <a:t>di </a:t>
          </a:r>
          <a:r>
            <a:rPr lang="id-ID" sz="1200" b="1" kern="1200" cap="none" dirty="0"/>
            <a:t>sektor kesehatan</a:t>
          </a:r>
          <a:r>
            <a:rPr lang="id-ID" sz="1200" b="0" kern="1200" cap="none" dirty="0"/>
            <a:t>, khususnya dalam industri farmasi. Berdiri sejak tahun </a:t>
          </a:r>
          <a:r>
            <a:rPr lang="id-ID" sz="1200" b="1" kern="1200" cap="none" dirty="0"/>
            <a:t>1817</a:t>
          </a:r>
          <a:r>
            <a:rPr lang="id-ID" sz="1200" b="0" kern="1200" cap="none" dirty="0"/>
            <a:t>, kimia </a:t>
          </a:r>
          <a:r>
            <a:rPr lang="id-ID" sz="1200" b="0" kern="1200" cap="none" dirty="0" err="1"/>
            <a:t>farma</a:t>
          </a:r>
          <a:r>
            <a:rPr lang="id-ID" sz="1200" b="0" kern="1200" cap="none" dirty="0"/>
            <a:t> adalah salah satu </a:t>
          </a:r>
          <a:r>
            <a:rPr lang="id-ID" sz="1200" b="1" kern="1200" cap="none" dirty="0"/>
            <a:t>perusahaan farmasi tertua </a:t>
          </a:r>
          <a:r>
            <a:rPr lang="id-ID" sz="1200" b="0" kern="1200" cap="none" dirty="0"/>
            <a:t>di </a:t>
          </a:r>
          <a:r>
            <a:rPr lang="id-ID" sz="1200" b="0" kern="1200" cap="none" dirty="0" err="1"/>
            <a:t>indonesia</a:t>
          </a:r>
          <a:r>
            <a:rPr lang="id-ID" sz="1200" b="0" kern="1200" cap="none" dirty="0"/>
            <a:t> dan terus berkembang menjadi perusahaan terintegrasi di bidang produksi, distribusi, serta layanan kesehatan. Sebagai bagian dari ekosistem BUMN farmasi, kimia </a:t>
          </a:r>
          <a:r>
            <a:rPr lang="id-ID" sz="1200" b="0" kern="1200" cap="none" dirty="0" err="1"/>
            <a:t>farma</a:t>
          </a:r>
          <a:r>
            <a:rPr lang="id-ID" sz="1200" b="0" kern="1200" cap="none" dirty="0"/>
            <a:t> berperan strategis dalam mendukung </a:t>
          </a:r>
          <a:r>
            <a:rPr lang="id-ID" sz="1200" b="1" kern="1200" cap="none" dirty="0"/>
            <a:t>penyediaan obat </a:t>
          </a:r>
          <a:r>
            <a:rPr lang="id-ID" sz="1200" b="0" kern="1200" cap="none" dirty="0"/>
            <a:t>dan </a:t>
          </a:r>
          <a:r>
            <a:rPr lang="id-ID" sz="1200" b="1" kern="1200" cap="none" dirty="0"/>
            <a:t>alat kesehatan</a:t>
          </a:r>
          <a:r>
            <a:rPr lang="id-ID" sz="1200" b="0" kern="1200" cap="none" dirty="0"/>
            <a:t> </a:t>
          </a:r>
          <a:r>
            <a:rPr lang="id-ID" sz="1200" b="0" kern="1200" cap="none" dirty="0">
              <a:solidFill>
                <a:schemeClr val="tx1"/>
              </a:solidFill>
            </a:rPr>
            <a:t>yang </a:t>
          </a:r>
          <a:r>
            <a:rPr lang="id-ID" sz="1200" b="1" kern="1200" cap="none" dirty="0">
              <a:solidFill>
                <a:schemeClr val="tx1"/>
              </a:solidFill>
            </a:rPr>
            <a:t>terjangkau</a:t>
          </a:r>
          <a:r>
            <a:rPr lang="id-ID" sz="1200" b="0" kern="1200" cap="none" dirty="0">
              <a:solidFill>
                <a:schemeClr val="tx1"/>
              </a:solidFill>
            </a:rPr>
            <a:t> bagi masyarakat. Melalui </a:t>
          </a:r>
          <a:r>
            <a:rPr lang="en-US" sz="1200" b="0" kern="1200" cap="none" dirty="0" err="1">
              <a:solidFill>
                <a:schemeClr val="tx1"/>
              </a:solidFill>
            </a:rPr>
            <a:t>visi</a:t>
          </a:r>
          <a:r>
            <a:rPr lang="en-US" sz="1200" b="0" kern="1200" cap="none" dirty="0">
              <a:solidFill>
                <a:schemeClr val="tx1"/>
              </a:solidFill>
            </a:rPr>
            <a:t> dan </a:t>
          </a:r>
          <a:r>
            <a:rPr lang="en-US" sz="1200" b="0" kern="1200" cap="none" dirty="0" err="1">
              <a:solidFill>
                <a:schemeClr val="tx1"/>
              </a:solidFill>
            </a:rPr>
            <a:t>misinya</a:t>
          </a:r>
          <a:r>
            <a:rPr lang="id-ID" sz="1200" b="0" kern="1200" cap="none" dirty="0">
              <a:solidFill>
                <a:schemeClr val="tx1"/>
              </a:solidFill>
            </a:rPr>
            <a:t>, perusahaan tidak hanya berorientasi pada keuntungan, tetapi juga memiliki peran sosial dalam menjaga ketersediaan dan </a:t>
          </a:r>
          <a:r>
            <a:rPr lang="id-ID" sz="1200" b="1" kern="1200" cap="none" dirty="0">
              <a:solidFill>
                <a:schemeClr val="tx1"/>
              </a:solidFill>
            </a:rPr>
            <a:t>pemerataan akses obat </a:t>
          </a:r>
          <a:r>
            <a:rPr lang="id-ID" sz="1200" b="0" kern="1200" cap="none" dirty="0">
              <a:solidFill>
                <a:schemeClr val="tx1"/>
              </a:solidFill>
            </a:rPr>
            <a:t>di seluruh wilayah </a:t>
          </a:r>
          <a:r>
            <a:rPr lang="id-ID" sz="1200" b="0" kern="1200" cap="none" dirty="0" err="1">
              <a:solidFill>
                <a:schemeClr val="tx1"/>
              </a:solidFill>
            </a:rPr>
            <a:t>indonesia</a:t>
          </a:r>
          <a:r>
            <a:rPr lang="id-ID" sz="1200" b="0" kern="1200" cap="none" dirty="0">
              <a:solidFill>
                <a:schemeClr val="tx1"/>
              </a:solidFill>
            </a:rPr>
            <a:t>.</a:t>
          </a:r>
          <a:endParaRPr lang="id-ID" sz="1200" b="0" kern="1200" cap="none" noProof="0" dirty="0">
            <a:solidFill>
              <a:schemeClr val="tx1"/>
            </a:solidFill>
            <a:latin typeface="Arial" panose="020B0604020202020204" pitchFamily="34" charset="0"/>
            <a:cs typeface="Arial" panose="020B0604020202020204" pitchFamily="34" charset="0"/>
          </a:endParaRPr>
        </a:p>
      </dsp:txBody>
      <dsp:txXfrm>
        <a:off x="0" y="5783"/>
        <a:ext cx="5206990" cy="1958086"/>
      </dsp:txXfrm>
    </dsp:sp>
    <dsp:sp modelId="{C97FF6DC-3D01-4D6B-A4DF-8B8AA7709CF9}">
      <dsp:nvSpPr>
        <dsp:cNvPr id="0" name=""/>
        <dsp:cNvSpPr/>
      </dsp:nvSpPr>
      <dsp:spPr>
        <a:xfrm>
          <a:off x="0" y="1963870"/>
          <a:ext cx="5212080" cy="0"/>
        </a:xfrm>
        <a:prstGeom prst="line">
          <a:avLst/>
        </a:prstGeom>
        <a:solidFill>
          <a:schemeClr val="accent1">
            <a:hueOff val="0"/>
            <a:satOff val="0"/>
            <a:lumOff val="0"/>
            <a:alphaOff val="0"/>
          </a:schemeClr>
        </a:solidFill>
        <a:ln w="34925" cap="flat" cmpd="sng" algn="in">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3ECDDE9-ABB2-493C-8F8B-A0C65AA1B650}">
      <dsp:nvSpPr>
        <dsp:cNvPr id="0" name=""/>
        <dsp:cNvSpPr/>
      </dsp:nvSpPr>
      <dsp:spPr>
        <a:xfrm>
          <a:off x="0" y="1963870"/>
          <a:ext cx="5206990" cy="25325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rtlCol="0" anchor="t" anchorCtr="0">
          <a:noAutofit/>
        </a:bodyPr>
        <a:lstStyle/>
        <a:p>
          <a:pPr marL="0" lvl="0" indent="0" algn="just" defTabSz="533400" rtl="0">
            <a:lnSpc>
              <a:spcPct val="100000"/>
            </a:lnSpc>
            <a:spcBef>
              <a:spcPct val="0"/>
            </a:spcBef>
            <a:spcAft>
              <a:spcPct val="35000"/>
            </a:spcAft>
            <a:buNone/>
            <a:defRPr cap="all"/>
          </a:pPr>
          <a:r>
            <a:rPr lang="en-US" sz="1200" b="0" kern="1200" cap="none" noProof="0" dirty="0">
              <a:latin typeface="Arial" panose="020B0604020202020204" pitchFamily="34" charset="0"/>
              <a:cs typeface="Arial" panose="020B0604020202020204" pitchFamily="34" charset="0"/>
            </a:rPr>
            <a:t>	</a:t>
          </a:r>
          <a:r>
            <a:rPr lang="id-ID" sz="1200" b="0" kern="1200" cap="none" noProof="0" dirty="0">
              <a:latin typeface="Arial" panose="020B0604020202020204" pitchFamily="34" charset="0"/>
              <a:cs typeface="Arial" panose="020B0604020202020204" pitchFamily="34" charset="0"/>
            </a:rPr>
            <a:t>Ruang lingkup bisnis kimia </a:t>
          </a:r>
          <a:r>
            <a:rPr lang="id-ID" sz="1200" b="0" kern="1200" cap="none" noProof="0" dirty="0" err="1">
              <a:latin typeface="Arial" panose="020B0604020202020204" pitchFamily="34" charset="0"/>
              <a:cs typeface="Arial" panose="020B0604020202020204" pitchFamily="34" charset="0"/>
            </a:rPr>
            <a:t>farma</a:t>
          </a:r>
          <a:r>
            <a:rPr lang="id-ID" sz="1200" b="0" kern="1200" cap="none" noProof="0" dirty="0">
              <a:latin typeface="Arial" panose="020B0604020202020204" pitchFamily="34" charset="0"/>
              <a:cs typeface="Arial" panose="020B0604020202020204" pitchFamily="34" charset="0"/>
            </a:rPr>
            <a:t> mencakup </a:t>
          </a:r>
          <a:r>
            <a:rPr lang="id-ID" sz="1200" b="1" kern="1200" cap="none" noProof="0" dirty="0">
              <a:latin typeface="Arial" panose="020B0604020202020204" pitchFamily="34" charset="0"/>
              <a:cs typeface="Arial" panose="020B0604020202020204" pitchFamily="34" charset="0"/>
            </a:rPr>
            <a:t>tiga lini utama</a:t>
          </a:r>
          <a:r>
            <a:rPr lang="id-ID" sz="1200" b="0" kern="1200" cap="none" noProof="0" dirty="0">
              <a:latin typeface="Arial" panose="020B0604020202020204" pitchFamily="34" charset="0"/>
              <a:cs typeface="Arial" panose="020B0604020202020204" pitchFamily="34" charset="0"/>
            </a:rPr>
            <a:t>, yaitu </a:t>
          </a:r>
          <a:r>
            <a:rPr lang="id-ID" sz="1200" b="1" kern="1200" cap="none" noProof="0" dirty="0">
              <a:latin typeface="Arial" panose="020B0604020202020204" pitchFamily="34" charset="0"/>
              <a:cs typeface="Arial" panose="020B0604020202020204" pitchFamily="34" charset="0"/>
            </a:rPr>
            <a:t>manufaktur</a:t>
          </a:r>
          <a:r>
            <a:rPr lang="id-ID" sz="1200" b="0" kern="1200" cap="none" noProof="0" dirty="0">
              <a:latin typeface="Arial" panose="020B0604020202020204" pitchFamily="34" charset="0"/>
              <a:cs typeface="Arial" panose="020B0604020202020204" pitchFamily="34" charset="0"/>
            </a:rPr>
            <a:t>, </a:t>
          </a:r>
          <a:r>
            <a:rPr lang="id-ID" sz="1200" b="1" kern="1200" cap="none" noProof="0" dirty="0">
              <a:latin typeface="Arial" panose="020B0604020202020204" pitchFamily="34" charset="0"/>
              <a:cs typeface="Arial" panose="020B0604020202020204" pitchFamily="34" charset="0"/>
            </a:rPr>
            <a:t>distribusi</a:t>
          </a:r>
          <a:r>
            <a:rPr lang="id-ID" sz="1200" b="0" kern="1200" cap="none" noProof="0" dirty="0">
              <a:latin typeface="Arial" panose="020B0604020202020204" pitchFamily="34" charset="0"/>
              <a:cs typeface="Arial" panose="020B0604020202020204" pitchFamily="34" charset="0"/>
            </a:rPr>
            <a:t>, dan </a:t>
          </a:r>
          <a:r>
            <a:rPr lang="id-ID" sz="1200" b="1" kern="1200" cap="none" noProof="0" dirty="0">
              <a:latin typeface="Arial" panose="020B0604020202020204" pitchFamily="34" charset="0"/>
              <a:cs typeface="Arial" panose="020B0604020202020204" pitchFamily="34" charset="0"/>
            </a:rPr>
            <a:t>ritel farmasi</a:t>
          </a:r>
          <a:r>
            <a:rPr lang="id-ID" sz="1200" b="0" kern="1200" cap="none" noProof="0" dirty="0">
              <a:latin typeface="Arial" panose="020B0604020202020204" pitchFamily="34" charset="0"/>
              <a:cs typeface="Arial" panose="020B0604020202020204" pitchFamily="34" charset="0"/>
            </a:rPr>
            <a:t>. </a:t>
          </a:r>
          <a:endParaRPr lang="en-US" sz="1200" b="0" kern="1200" cap="none" noProof="0" dirty="0">
            <a:latin typeface="Arial" panose="020B0604020202020204" pitchFamily="34" charset="0"/>
            <a:cs typeface="Arial" panose="020B0604020202020204" pitchFamily="34" charset="0"/>
          </a:endParaRPr>
        </a:p>
        <a:p>
          <a:pPr marL="0" lvl="0" indent="0" algn="just" defTabSz="533400" rtl="0">
            <a:lnSpc>
              <a:spcPct val="100000"/>
            </a:lnSpc>
            <a:spcBef>
              <a:spcPct val="0"/>
            </a:spcBef>
            <a:spcAft>
              <a:spcPct val="35000"/>
            </a:spcAft>
            <a:buNone/>
            <a:defRPr cap="all"/>
          </a:pPr>
          <a:r>
            <a:rPr lang="id-ID" sz="1200" b="1" kern="1200" cap="none" noProof="0" dirty="0">
              <a:latin typeface="Arial" panose="020B0604020202020204" pitchFamily="34" charset="0"/>
              <a:cs typeface="Arial" panose="020B0604020202020204" pitchFamily="34" charset="0"/>
            </a:rPr>
            <a:t>Pada sektor manufaktur, </a:t>
          </a:r>
          <a:r>
            <a:rPr lang="id-ID" sz="1200" b="0" kern="1200" cap="none" noProof="0" dirty="0">
              <a:latin typeface="Arial" panose="020B0604020202020204" pitchFamily="34" charset="0"/>
              <a:cs typeface="Arial" panose="020B0604020202020204" pitchFamily="34" charset="0"/>
            </a:rPr>
            <a:t>kimia </a:t>
          </a:r>
          <a:r>
            <a:rPr lang="id-ID" sz="1200" b="0" kern="1200" cap="none" noProof="0" dirty="0" err="1">
              <a:latin typeface="Arial" panose="020B0604020202020204" pitchFamily="34" charset="0"/>
              <a:cs typeface="Arial" panose="020B0604020202020204" pitchFamily="34" charset="0"/>
            </a:rPr>
            <a:t>farma</a:t>
          </a:r>
          <a:r>
            <a:rPr lang="id-ID" sz="1200" b="0" kern="1200" cap="none" noProof="0" dirty="0">
              <a:latin typeface="Arial" panose="020B0604020202020204" pitchFamily="34" charset="0"/>
              <a:cs typeface="Arial" panose="020B0604020202020204" pitchFamily="34" charset="0"/>
            </a:rPr>
            <a:t> mengoperasikan beberapa pabrik yang memproduksi obat generik maupun bermerek, suplemen, serta produk kosmetik dan bahan baku farmasi. </a:t>
          </a:r>
          <a:endParaRPr lang="en-US" sz="1200" b="0" kern="1200" cap="none" noProof="0" dirty="0">
            <a:latin typeface="Arial" panose="020B0604020202020204" pitchFamily="34" charset="0"/>
            <a:cs typeface="Arial" panose="020B0604020202020204" pitchFamily="34" charset="0"/>
          </a:endParaRPr>
        </a:p>
        <a:p>
          <a:pPr marL="0" lvl="0" indent="0" algn="just" defTabSz="533400" rtl="0">
            <a:lnSpc>
              <a:spcPct val="100000"/>
            </a:lnSpc>
            <a:spcBef>
              <a:spcPct val="0"/>
            </a:spcBef>
            <a:spcAft>
              <a:spcPct val="35000"/>
            </a:spcAft>
            <a:buNone/>
            <a:defRPr cap="all"/>
          </a:pPr>
          <a:r>
            <a:rPr lang="en-US" sz="1200" b="1" kern="1200" cap="none" noProof="0" dirty="0">
              <a:latin typeface="Arial" panose="020B0604020202020204" pitchFamily="34" charset="0"/>
              <a:cs typeface="Arial" panose="020B0604020202020204" pitchFamily="34" charset="0"/>
            </a:rPr>
            <a:t>Pada </a:t>
          </a:r>
          <a:r>
            <a:rPr lang="en-US" sz="1200" b="1" kern="1200" cap="none" noProof="0" dirty="0" err="1">
              <a:latin typeface="Arial" panose="020B0604020202020204" pitchFamily="34" charset="0"/>
              <a:cs typeface="Arial" panose="020B0604020202020204" pitchFamily="34" charset="0"/>
            </a:rPr>
            <a:t>sektor</a:t>
          </a:r>
          <a:r>
            <a:rPr lang="id-ID" sz="1200" b="1" kern="1200" cap="none" noProof="0" dirty="0">
              <a:latin typeface="Arial" panose="020B0604020202020204" pitchFamily="34" charset="0"/>
              <a:cs typeface="Arial" panose="020B0604020202020204" pitchFamily="34" charset="0"/>
            </a:rPr>
            <a:t> distribusi, </a:t>
          </a:r>
          <a:r>
            <a:rPr lang="en-US" sz="1200" b="0" kern="1200" cap="none" noProof="0" dirty="0">
              <a:latin typeface="Arial" panose="020B0604020202020204" pitchFamily="34" charset="0"/>
              <a:cs typeface="Arial" panose="020B0604020202020204" pitchFamily="34" charset="0"/>
            </a:rPr>
            <a:t>p</a:t>
          </a:r>
          <a:r>
            <a:rPr lang="id-ID" sz="1200" b="0" kern="1200" cap="none" noProof="0" dirty="0" err="1">
              <a:latin typeface="Arial" panose="020B0604020202020204" pitchFamily="34" charset="0"/>
              <a:cs typeface="Arial" panose="020B0604020202020204" pitchFamily="34" charset="0"/>
            </a:rPr>
            <a:t>erusahaan</a:t>
          </a:r>
          <a:r>
            <a:rPr lang="id-ID" sz="1200" b="0" kern="1200" cap="none" noProof="0" dirty="0">
              <a:latin typeface="Arial" panose="020B0604020202020204" pitchFamily="34" charset="0"/>
              <a:cs typeface="Arial" panose="020B0604020202020204" pitchFamily="34" charset="0"/>
            </a:rPr>
            <a:t> memiliki jaringan logistik yang menjangkau seluruh provinsi di </a:t>
          </a:r>
          <a:r>
            <a:rPr lang="id-ID" sz="1200" b="0" kern="1200" cap="none" noProof="0" dirty="0" err="1">
              <a:latin typeface="Arial" panose="020B0604020202020204" pitchFamily="34" charset="0"/>
              <a:cs typeface="Arial" panose="020B0604020202020204" pitchFamily="34" charset="0"/>
            </a:rPr>
            <a:t>indonesia</a:t>
          </a:r>
          <a:r>
            <a:rPr lang="id-ID" sz="1200" b="0" kern="1200" cap="none" noProof="0" dirty="0">
              <a:latin typeface="Arial" panose="020B0604020202020204" pitchFamily="34" charset="0"/>
              <a:cs typeface="Arial" panose="020B0604020202020204" pitchFamily="34" charset="0"/>
            </a:rPr>
            <a:t>, memastikan pasokan obat dan produk kesehatan tetap tersedia secara </a:t>
          </a:r>
          <a:r>
            <a:rPr lang="id-ID" sz="1200" b="0" kern="1200" cap="none" noProof="0" dirty="0">
              <a:solidFill>
                <a:schemeClr val="tx1"/>
              </a:solidFill>
              <a:latin typeface="Arial" panose="020B0604020202020204" pitchFamily="34" charset="0"/>
              <a:cs typeface="Arial" panose="020B0604020202020204" pitchFamily="34" charset="0"/>
            </a:rPr>
            <a:t>merata. </a:t>
          </a:r>
          <a:endParaRPr lang="en-US" sz="1200" b="0" kern="1200" cap="none" noProof="0" dirty="0">
            <a:solidFill>
              <a:schemeClr val="tx1"/>
            </a:solidFill>
            <a:latin typeface="Arial" panose="020B0604020202020204" pitchFamily="34" charset="0"/>
            <a:cs typeface="Arial" panose="020B0604020202020204" pitchFamily="34" charset="0"/>
          </a:endParaRPr>
        </a:p>
        <a:p>
          <a:pPr marL="0" lvl="0" indent="0" algn="just" defTabSz="533400" rtl="0">
            <a:lnSpc>
              <a:spcPct val="100000"/>
            </a:lnSpc>
            <a:spcBef>
              <a:spcPct val="0"/>
            </a:spcBef>
            <a:spcAft>
              <a:spcPct val="35000"/>
            </a:spcAft>
            <a:buNone/>
            <a:defRPr cap="all"/>
          </a:pPr>
          <a:r>
            <a:rPr lang="en-US" sz="1200" b="1" kern="1200" cap="none" noProof="0" dirty="0">
              <a:solidFill>
                <a:schemeClr val="tx1"/>
              </a:solidFill>
              <a:latin typeface="Arial" panose="020B0604020202020204" pitchFamily="34" charset="0"/>
              <a:cs typeface="Arial" panose="020B0604020202020204" pitchFamily="34" charset="0"/>
            </a:rPr>
            <a:t>Pada </a:t>
          </a:r>
          <a:r>
            <a:rPr lang="id-ID" sz="1200" b="1" kern="1200" cap="none" noProof="0" dirty="0">
              <a:solidFill>
                <a:schemeClr val="tx1"/>
              </a:solidFill>
              <a:latin typeface="Arial" panose="020B0604020202020204" pitchFamily="34" charset="0"/>
              <a:cs typeface="Arial" panose="020B0604020202020204" pitchFamily="34" charset="0"/>
            </a:rPr>
            <a:t>sektor ritel</a:t>
          </a:r>
          <a:r>
            <a:rPr lang="id-ID" sz="1200" b="0" kern="1200" cap="none" noProof="0" dirty="0">
              <a:solidFill>
                <a:schemeClr val="tx1"/>
              </a:solidFill>
              <a:latin typeface="Arial" panose="020B0604020202020204" pitchFamily="34" charset="0"/>
              <a:cs typeface="Arial" panose="020B0604020202020204" pitchFamily="34" charset="0"/>
            </a:rPr>
            <a:t>, kimia </a:t>
          </a:r>
          <a:r>
            <a:rPr lang="id-ID" sz="1200" b="0" kern="1200" cap="none" noProof="0" dirty="0" err="1">
              <a:solidFill>
                <a:schemeClr val="tx1"/>
              </a:solidFill>
              <a:latin typeface="Arial" panose="020B0604020202020204" pitchFamily="34" charset="0"/>
              <a:cs typeface="Arial" panose="020B0604020202020204" pitchFamily="34" charset="0"/>
            </a:rPr>
            <a:t>farma</a:t>
          </a:r>
          <a:r>
            <a:rPr lang="id-ID" sz="1200" b="0" kern="1200" cap="none" noProof="0" dirty="0">
              <a:solidFill>
                <a:schemeClr val="tx1"/>
              </a:solidFill>
              <a:latin typeface="Arial" panose="020B0604020202020204" pitchFamily="34" charset="0"/>
              <a:cs typeface="Arial" panose="020B0604020202020204" pitchFamily="34" charset="0"/>
            </a:rPr>
            <a:t> dikenal luas melalui jaringan apotek kimia </a:t>
          </a:r>
          <a:r>
            <a:rPr lang="id-ID" sz="1200" b="0" kern="1200" cap="none" noProof="0" dirty="0" err="1">
              <a:solidFill>
                <a:schemeClr val="tx1"/>
              </a:solidFill>
              <a:latin typeface="Arial" panose="020B0604020202020204" pitchFamily="34" charset="0"/>
              <a:cs typeface="Arial" panose="020B0604020202020204" pitchFamily="34" charset="0"/>
            </a:rPr>
            <a:t>farma</a:t>
          </a:r>
          <a:r>
            <a:rPr lang="id-ID" sz="1200" b="0" kern="1200" cap="none" noProof="0" dirty="0">
              <a:solidFill>
                <a:schemeClr val="tx1"/>
              </a:solidFill>
              <a:latin typeface="Arial" panose="020B0604020202020204" pitchFamily="34" charset="0"/>
              <a:cs typeface="Arial" panose="020B0604020202020204" pitchFamily="34" charset="0"/>
            </a:rPr>
            <a:t>, yang juga terintegrasi dengan klinik kesehatan dan laboratorium </a:t>
          </a:r>
          <a:r>
            <a:rPr lang="id-ID" sz="1200" b="0" kern="1200" cap="none" noProof="0" dirty="0">
              <a:latin typeface="Arial" panose="020B0604020202020204" pitchFamily="34" charset="0"/>
              <a:cs typeface="Arial" panose="020B0604020202020204" pitchFamily="34" charset="0"/>
            </a:rPr>
            <a:t>klinik. Integrasi ketiga sektor ini menjadikan kimia </a:t>
          </a:r>
          <a:r>
            <a:rPr lang="id-ID" sz="1200" b="0" kern="1200" cap="none" noProof="0" dirty="0" err="1">
              <a:latin typeface="Arial" panose="020B0604020202020204" pitchFamily="34" charset="0"/>
              <a:cs typeface="Arial" panose="020B0604020202020204" pitchFamily="34" charset="0"/>
            </a:rPr>
            <a:t>farma</a:t>
          </a:r>
          <a:r>
            <a:rPr lang="id-ID" sz="1200" b="0" kern="1200" cap="none" noProof="0" dirty="0">
              <a:latin typeface="Arial" panose="020B0604020202020204" pitchFamily="34" charset="0"/>
              <a:cs typeface="Arial" panose="020B0604020202020204" pitchFamily="34" charset="0"/>
            </a:rPr>
            <a:t> sebagai salah satu perusahaan farmasi dengan rantai pasok (</a:t>
          </a:r>
          <a:r>
            <a:rPr lang="id-ID" sz="1200" b="0" i="1" kern="1200" cap="none" noProof="0" dirty="0" err="1">
              <a:latin typeface="Arial" panose="020B0604020202020204" pitchFamily="34" charset="0"/>
              <a:cs typeface="Arial" panose="020B0604020202020204" pitchFamily="34" charset="0"/>
            </a:rPr>
            <a:t>supply</a:t>
          </a:r>
          <a:r>
            <a:rPr lang="id-ID" sz="1200" b="0" i="1" kern="1200" cap="none" noProof="0" dirty="0">
              <a:latin typeface="Arial" panose="020B0604020202020204" pitchFamily="34" charset="0"/>
              <a:cs typeface="Arial" panose="020B0604020202020204" pitchFamily="34" charset="0"/>
            </a:rPr>
            <a:t> </a:t>
          </a:r>
          <a:r>
            <a:rPr lang="id-ID" sz="1200" b="0" i="1" kern="1200" cap="none" noProof="0" dirty="0" err="1">
              <a:latin typeface="Arial" panose="020B0604020202020204" pitchFamily="34" charset="0"/>
              <a:cs typeface="Arial" panose="020B0604020202020204" pitchFamily="34" charset="0"/>
            </a:rPr>
            <a:t>chain</a:t>
          </a:r>
          <a:r>
            <a:rPr lang="id-ID" sz="1200" b="0" kern="1200" cap="none" noProof="0" dirty="0">
              <a:latin typeface="Arial" panose="020B0604020202020204" pitchFamily="34" charset="0"/>
              <a:cs typeface="Arial" panose="020B0604020202020204" pitchFamily="34" charset="0"/>
            </a:rPr>
            <a:t>) paling lengkap dan efisien di </a:t>
          </a:r>
          <a:r>
            <a:rPr lang="id-ID" sz="1200" b="0" kern="1200" cap="none" noProof="0" dirty="0" err="1">
              <a:latin typeface="Arial" panose="020B0604020202020204" pitchFamily="34" charset="0"/>
              <a:cs typeface="Arial" panose="020B0604020202020204" pitchFamily="34" charset="0"/>
            </a:rPr>
            <a:t>indonesia</a:t>
          </a:r>
          <a:r>
            <a:rPr lang="id-ID" sz="1200" b="0" kern="1200" cap="none" noProof="0" dirty="0">
              <a:latin typeface="Arial" panose="020B0604020202020204" pitchFamily="34" charset="0"/>
              <a:cs typeface="Arial" panose="020B0604020202020204" pitchFamily="34" charset="0"/>
            </a:rPr>
            <a:t>.</a:t>
          </a:r>
        </a:p>
      </dsp:txBody>
      <dsp:txXfrm>
        <a:off x="0" y="1963870"/>
        <a:ext cx="5206990" cy="2532529"/>
      </dsp:txXfrm>
    </dsp:sp>
    <dsp:sp modelId="{1E08C0EF-29EC-48CD-9C5E-3BC213EA0935}">
      <dsp:nvSpPr>
        <dsp:cNvPr id="0" name=""/>
        <dsp:cNvSpPr/>
      </dsp:nvSpPr>
      <dsp:spPr>
        <a:xfrm>
          <a:off x="0" y="4496399"/>
          <a:ext cx="5212080" cy="0"/>
        </a:xfrm>
        <a:prstGeom prst="line">
          <a:avLst/>
        </a:prstGeom>
        <a:solidFill>
          <a:schemeClr val="accent1">
            <a:hueOff val="0"/>
            <a:satOff val="0"/>
            <a:lumOff val="0"/>
            <a:alphaOff val="0"/>
          </a:schemeClr>
        </a:solidFill>
        <a:ln w="34925" cap="flat" cmpd="sng" algn="in">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AA205FD-BB30-435A-93D4-D82D7DBC54EE}">
      <dsp:nvSpPr>
        <dsp:cNvPr id="0" name=""/>
        <dsp:cNvSpPr/>
      </dsp:nvSpPr>
      <dsp:spPr>
        <a:xfrm>
          <a:off x="0" y="4496399"/>
          <a:ext cx="5206990" cy="20700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rtlCol="0" anchor="t" anchorCtr="0">
          <a:noAutofit/>
        </a:bodyPr>
        <a:lstStyle/>
        <a:p>
          <a:pPr marL="0" lvl="0" indent="0" algn="just" defTabSz="533400" rtl="0">
            <a:lnSpc>
              <a:spcPct val="100000"/>
            </a:lnSpc>
            <a:spcBef>
              <a:spcPct val="0"/>
            </a:spcBef>
            <a:spcAft>
              <a:spcPct val="35000"/>
            </a:spcAft>
            <a:buNone/>
            <a:defRPr cap="all"/>
          </a:pPr>
          <a:r>
            <a:rPr lang="en-US" sz="1200" b="0" kern="1200" cap="none" noProof="0" dirty="0">
              <a:latin typeface="Arial" panose="020B0604020202020204" pitchFamily="34" charset="0"/>
              <a:cs typeface="Arial" panose="020B0604020202020204" pitchFamily="34" charset="0"/>
            </a:rPr>
            <a:t>	</a:t>
          </a:r>
          <a:r>
            <a:rPr lang="id-ID" sz="1200" b="0" kern="1200" cap="none" noProof="0" dirty="0">
              <a:latin typeface="Arial" panose="020B0604020202020204" pitchFamily="34" charset="0"/>
              <a:cs typeface="Arial" panose="020B0604020202020204" pitchFamily="34" charset="0"/>
            </a:rPr>
            <a:t>Dalam konteks proyek </a:t>
          </a:r>
          <a:r>
            <a:rPr lang="id-ID" sz="1200" b="0" i="1" kern="1200" cap="none" noProof="0" dirty="0">
              <a:latin typeface="Arial" panose="020B0604020202020204" pitchFamily="34" charset="0"/>
              <a:cs typeface="Arial" panose="020B0604020202020204" pitchFamily="34" charset="0"/>
            </a:rPr>
            <a:t>Big</a:t>
          </a:r>
          <a:r>
            <a:rPr lang="id-ID" sz="1200" b="0" kern="1200" cap="none" noProof="0" dirty="0">
              <a:latin typeface="Arial" panose="020B0604020202020204" pitchFamily="34" charset="0"/>
              <a:cs typeface="Arial" panose="020B0604020202020204" pitchFamily="34" charset="0"/>
            </a:rPr>
            <a:t> </a:t>
          </a:r>
          <a:r>
            <a:rPr lang="id-ID" sz="1200" b="0" i="1" kern="1200" cap="none" noProof="0" dirty="0">
              <a:latin typeface="Arial" panose="020B0604020202020204" pitchFamily="34" charset="0"/>
              <a:cs typeface="Arial" panose="020B0604020202020204" pitchFamily="34" charset="0"/>
            </a:rPr>
            <a:t>Data </a:t>
          </a:r>
          <a:r>
            <a:rPr lang="id-ID" sz="1200" b="0" i="1" kern="1200" cap="none" noProof="0" dirty="0" err="1">
              <a:latin typeface="Arial" panose="020B0604020202020204" pitchFamily="34" charset="0"/>
              <a:cs typeface="Arial" panose="020B0604020202020204" pitchFamily="34" charset="0"/>
            </a:rPr>
            <a:t>Analytics</a:t>
          </a:r>
          <a:r>
            <a:rPr lang="id-ID" sz="1200" b="0" i="1" kern="1200" cap="none" noProof="0" dirty="0">
              <a:latin typeface="Arial" panose="020B0604020202020204" pitchFamily="34" charset="0"/>
              <a:cs typeface="Arial" panose="020B0604020202020204" pitchFamily="34" charset="0"/>
            </a:rPr>
            <a:t> </a:t>
          </a:r>
          <a:r>
            <a:rPr lang="id-ID" sz="1200" b="0" kern="1200" cap="none" noProof="0" dirty="0" err="1">
              <a:latin typeface="Arial" panose="020B0604020202020204" pitchFamily="34" charset="0"/>
              <a:cs typeface="Arial" panose="020B0604020202020204" pitchFamily="34" charset="0"/>
            </a:rPr>
            <a:t>Internship</a:t>
          </a:r>
          <a:r>
            <a:rPr lang="id-ID" sz="1200" b="0" kern="1200" cap="none" noProof="0" dirty="0">
              <a:latin typeface="Arial" panose="020B0604020202020204" pitchFamily="34" charset="0"/>
              <a:cs typeface="Arial" panose="020B0604020202020204" pitchFamily="34" charset="0"/>
            </a:rPr>
            <a:t> ini, fokus utama diarahkan pada unit bisnis ritel Kimia Farma, yaitu jaringan apotek dan klinik yang menghasilkan data transaksi dalam jumlah besar setiap harinya. Data tersebut mencakup informasi tentang produk yang dijual, volume penjualan, harga, diskon, serta </a:t>
          </a:r>
          <a:r>
            <a:rPr lang="id-ID" sz="1200" b="0" kern="1200" cap="none" noProof="0" dirty="0" err="1">
              <a:latin typeface="Arial" panose="020B0604020202020204" pitchFamily="34" charset="0"/>
              <a:cs typeface="Arial" panose="020B0604020202020204" pitchFamily="34" charset="0"/>
            </a:rPr>
            <a:t>rating</a:t>
          </a:r>
          <a:r>
            <a:rPr lang="id-ID" sz="1200" b="0" kern="1200" cap="none" noProof="0" dirty="0">
              <a:latin typeface="Arial" panose="020B0604020202020204" pitchFamily="34" charset="0"/>
              <a:cs typeface="Arial" panose="020B0604020202020204" pitchFamily="34" charset="0"/>
            </a:rPr>
            <a:t> dan performa tiap cabang. Melalui pemanfaatan data ini, proyek bertujuan untuk mengevaluasi </a:t>
          </a:r>
          <a:r>
            <a:rPr lang="en-US" sz="1200" b="0" kern="1200" cap="none" noProof="0" dirty="0">
              <a:latin typeface="Arial" panose="020B0604020202020204" pitchFamily="34" charset="0"/>
              <a:cs typeface="Arial" panose="020B0604020202020204" pitchFamily="34" charset="0"/>
            </a:rPr>
            <a:t>proses </a:t>
          </a:r>
          <a:r>
            <a:rPr lang="id-ID" sz="1200" b="0" kern="1200" cap="none" noProof="0" dirty="0">
              <a:latin typeface="Arial" panose="020B0604020202020204" pitchFamily="34" charset="0"/>
              <a:cs typeface="Arial" panose="020B0604020202020204" pitchFamily="34" charset="0"/>
            </a:rPr>
            <a:t> bisnis, menilai efisiensi operasional cabang, serta mengukur tingkat profitabilitas berdasarkan wilayah, kategori produk, dan periode waktu. Dengan analisis ini, diharapkan Kimia Farma dapat memperoleh </a:t>
          </a:r>
          <a:r>
            <a:rPr lang="en-US" sz="1200" b="0" kern="1200" cap="none" noProof="0" dirty="0" err="1">
              <a:latin typeface="Arial" panose="020B0604020202020204" pitchFamily="34" charset="0"/>
              <a:cs typeface="Arial" panose="020B0604020202020204" pitchFamily="34" charset="0"/>
            </a:rPr>
            <a:t>infotmasi</a:t>
          </a:r>
          <a:r>
            <a:rPr lang="id-ID" sz="1200" b="0" kern="1200" cap="none" noProof="0" dirty="0">
              <a:latin typeface="Arial" panose="020B0604020202020204" pitchFamily="34" charset="0"/>
              <a:cs typeface="Arial" panose="020B0604020202020204" pitchFamily="34" charset="0"/>
            </a:rPr>
            <a:t> berbasis data untuk mendukung pengambilan keputusan yang lebih akurat dan strategis di masa mendatang.</a:t>
          </a:r>
        </a:p>
      </dsp:txBody>
      <dsp:txXfrm>
        <a:off x="0" y="4496399"/>
        <a:ext cx="5206990" cy="207006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16DE914-9D19-4783-A67A-B5BA5B74A147}">
      <dsp:nvSpPr>
        <dsp:cNvPr id="0" name=""/>
        <dsp:cNvSpPr/>
      </dsp:nvSpPr>
      <dsp:spPr>
        <a:xfrm>
          <a:off x="0" y="2263"/>
          <a:ext cx="5212080" cy="0"/>
        </a:xfrm>
        <a:prstGeom prst="line">
          <a:avLst/>
        </a:prstGeom>
        <a:solidFill>
          <a:schemeClr val="lt1">
            <a:hueOff val="0"/>
            <a:satOff val="0"/>
            <a:lumOff val="0"/>
            <a:alphaOff val="0"/>
          </a:schemeClr>
        </a:solidFill>
        <a:ln w="34925" cap="flat" cmpd="sng" algn="in">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429BA0E-1EFD-4F06-A388-C5793B36E365}">
      <dsp:nvSpPr>
        <dsp:cNvPr id="0" name=""/>
        <dsp:cNvSpPr/>
      </dsp:nvSpPr>
      <dsp:spPr>
        <a:xfrm>
          <a:off x="0" y="2263"/>
          <a:ext cx="5212080" cy="11379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rtlCol="0" anchor="t" anchorCtr="0">
          <a:noAutofit/>
        </a:bodyPr>
        <a:lstStyle/>
        <a:p>
          <a:pPr marL="0" lvl="0" indent="0" algn="just" defTabSz="533400" rtl="0">
            <a:lnSpc>
              <a:spcPct val="100000"/>
            </a:lnSpc>
            <a:spcBef>
              <a:spcPct val="0"/>
            </a:spcBef>
            <a:spcAft>
              <a:spcPct val="35000"/>
            </a:spcAft>
            <a:buNone/>
            <a:defRPr cap="all"/>
          </a:pPr>
          <a:r>
            <a:rPr lang="en-US" sz="1200" kern="1200" cap="none" dirty="0">
              <a:latin typeface="Arial" panose="020B0604020202020204" pitchFamily="34" charset="0"/>
              <a:cs typeface="Arial" panose="020B0604020202020204" pitchFamily="34" charset="0"/>
            </a:rPr>
            <a:t>	</a:t>
          </a:r>
          <a:r>
            <a:rPr lang="id-ID" sz="1200" kern="1200" cap="none" dirty="0">
              <a:solidFill>
                <a:schemeClr val="bg1"/>
              </a:solidFill>
              <a:latin typeface="Arial" panose="020B0604020202020204" pitchFamily="34" charset="0"/>
              <a:cs typeface="Arial" panose="020B0604020202020204" pitchFamily="34" charset="0"/>
            </a:rPr>
            <a:t>Analisis visualisasi data kimia </a:t>
          </a:r>
          <a:r>
            <a:rPr lang="id-ID" sz="1200" kern="1200" cap="none" dirty="0" err="1">
              <a:solidFill>
                <a:schemeClr val="bg1"/>
              </a:solidFill>
              <a:latin typeface="Arial" panose="020B0604020202020204" pitchFamily="34" charset="0"/>
              <a:cs typeface="Arial" panose="020B0604020202020204" pitchFamily="34" charset="0"/>
            </a:rPr>
            <a:t>farma</a:t>
          </a:r>
          <a:r>
            <a:rPr lang="id-ID" sz="1200" kern="1200" cap="none" dirty="0">
              <a:solidFill>
                <a:schemeClr val="bg1"/>
              </a:solidFill>
              <a:latin typeface="Arial" panose="020B0604020202020204" pitchFamily="34" charset="0"/>
              <a:cs typeface="Arial" panose="020B0604020202020204" pitchFamily="34" charset="0"/>
            </a:rPr>
            <a:t> (2020–2023)</a:t>
          </a:r>
          <a:br>
            <a:rPr lang="en-US" sz="1200" kern="1200" cap="none" dirty="0">
              <a:solidFill>
                <a:schemeClr val="bg1"/>
              </a:solidFill>
              <a:latin typeface="Arial" panose="020B0604020202020204" pitchFamily="34" charset="0"/>
              <a:cs typeface="Arial" panose="020B0604020202020204" pitchFamily="34" charset="0"/>
            </a:rPr>
          </a:br>
          <a:r>
            <a:rPr lang="id-ID" sz="1200" kern="1200" cap="none" dirty="0">
              <a:solidFill>
                <a:schemeClr val="bg1"/>
              </a:solidFill>
              <a:latin typeface="Arial" panose="020B0604020202020204" pitchFamily="34" charset="0"/>
              <a:cs typeface="Arial" panose="020B0604020202020204" pitchFamily="34" charset="0"/>
            </a:rPr>
            <a:t>visualisasi data dilakukan menggunakan </a:t>
          </a:r>
          <a:r>
            <a:rPr lang="id-ID" sz="1200" b="1" kern="1200" cap="none" dirty="0" err="1">
              <a:solidFill>
                <a:schemeClr val="bg1"/>
              </a:solidFill>
              <a:latin typeface="Arial" panose="020B0604020202020204" pitchFamily="34" charset="0"/>
              <a:cs typeface="Arial" panose="020B0604020202020204" pitchFamily="34" charset="0"/>
            </a:rPr>
            <a:t>google</a:t>
          </a:r>
          <a:r>
            <a:rPr lang="id-ID" sz="1200" b="1" kern="1200" cap="none" dirty="0">
              <a:solidFill>
                <a:schemeClr val="bg1"/>
              </a:solidFill>
              <a:latin typeface="Arial" panose="020B0604020202020204" pitchFamily="34" charset="0"/>
              <a:cs typeface="Arial" panose="020B0604020202020204" pitchFamily="34" charset="0"/>
            </a:rPr>
            <a:t> </a:t>
          </a:r>
          <a:r>
            <a:rPr lang="id-ID" sz="1200" b="1" kern="1200" cap="none" dirty="0" err="1">
              <a:solidFill>
                <a:schemeClr val="bg1"/>
              </a:solidFill>
              <a:latin typeface="Arial" panose="020B0604020202020204" pitchFamily="34" charset="0"/>
              <a:cs typeface="Arial" panose="020B0604020202020204" pitchFamily="34" charset="0"/>
            </a:rPr>
            <a:t>looker</a:t>
          </a:r>
          <a:r>
            <a:rPr lang="id-ID" sz="1200" b="1" kern="1200" cap="none" dirty="0">
              <a:solidFill>
                <a:schemeClr val="bg1"/>
              </a:solidFill>
              <a:latin typeface="Arial" panose="020B0604020202020204" pitchFamily="34" charset="0"/>
              <a:cs typeface="Arial" panose="020B0604020202020204" pitchFamily="34" charset="0"/>
            </a:rPr>
            <a:t> studio</a:t>
          </a:r>
          <a:r>
            <a:rPr lang="id-ID" sz="1200" kern="1200" cap="none" dirty="0">
              <a:solidFill>
                <a:schemeClr val="bg1"/>
              </a:solidFill>
              <a:latin typeface="Arial" panose="020B0604020202020204" pitchFamily="34" charset="0"/>
              <a:cs typeface="Arial" panose="020B0604020202020204" pitchFamily="34" charset="0"/>
            </a:rPr>
            <a:t>, yang menampilkan </a:t>
          </a:r>
          <a:r>
            <a:rPr lang="id-ID" sz="1200" kern="1200" cap="none" dirty="0" err="1">
              <a:solidFill>
                <a:schemeClr val="bg1"/>
              </a:solidFill>
              <a:latin typeface="Arial" panose="020B0604020202020204" pitchFamily="34" charset="0"/>
              <a:cs typeface="Arial" panose="020B0604020202020204" pitchFamily="34" charset="0"/>
            </a:rPr>
            <a:t>dashboard</a:t>
          </a:r>
          <a:r>
            <a:rPr lang="id-ID" sz="1200" kern="1200" cap="none" dirty="0">
              <a:solidFill>
                <a:schemeClr val="bg1"/>
              </a:solidFill>
              <a:latin typeface="Arial" panose="020B0604020202020204" pitchFamily="34" charset="0"/>
              <a:cs typeface="Arial" panose="020B0604020202020204" pitchFamily="34" charset="0"/>
            </a:rPr>
            <a:t> interaktif berisi performa bisnis kimia </a:t>
          </a:r>
          <a:r>
            <a:rPr lang="id-ID" sz="1200" kern="1200" cap="none" dirty="0" err="1">
              <a:solidFill>
                <a:schemeClr val="bg1"/>
              </a:solidFill>
              <a:latin typeface="Arial" panose="020B0604020202020204" pitchFamily="34" charset="0"/>
              <a:cs typeface="Arial" panose="020B0604020202020204" pitchFamily="34" charset="0"/>
            </a:rPr>
            <a:t>farma</a:t>
          </a:r>
          <a:r>
            <a:rPr lang="id-ID" sz="1200" kern="1200" cap="none" dirty="0">
              <a:solidFill>
                <a:schemeClr val="bg1"/>
              </a:solidFill>
              <a:latin typeface="Arial" panose="020B0604020202020204" pitchFamily="34" charset="0"/>
              <a:cs typeface="Arial" panose="020B0604020202020204" pitchFamily="34" charset="0"/>
            </a:rPr>
            <a:t> </a:t>
          </a:r>
          <a:r>
            <a:rPr lang="en-US" sz="1200" kern="1200" cap="none" dirty="0">
              <a:solidFill>
                <a:schemeClr val="bg1"/>
              </a:solidFill>
              <a:latin typeface="Arial" panose="020B0604020202020204" pitchFamily="34" charset="0"/>
              <a:cs typeface="Arial" panose="020B0604020202020204" pitchFamily="34" charset="0"/>
            </a:rPr>
            <a:t>pada </a:t>
          </a:r>
          <a:r>
            <a:rPr lang="id-ID" sz="1200" kern="1200" cap="none" dirty="0">
              <a:solidFill>
                <a:schemeClr val="bg1"/>
              </a:solidFill>
              <a:latin typeface="Arial" panose="020B0604020202020204" pitchFamily="34" charset="0"/>
              <a:cs typeface="Arial" panose="020B0604020202020204" pitchFamily="34" charset="0"/>
            </a:rPr>
            <a:t>periode </a:t>
          </a:r>
          <a:r>
            <a:rPr lang="id-ID" sz="1200" b="1" kern="1200" cap="none" dirty="0">
              <a:solidFill>
                <a:schemeClr val="bg1"/>
              </a:solidFill>
              <a:latin typeface="Arial" panose="020B0604020202020204" pitchFamily="34" charset="0"/>
              <a:cs typeface="Arial" panose="020B0604020202020204" pitchFamily="34" charset="0"/>
            </a:rPr>
            <a:t>2020–2023</a:t>
          </a:r>
          <a:r>
            <a:rPr lang="id-ID" sz="1200" kern="1200" cap="none" dirty="0">
              <a:solidFill>
                <a:schemeClr val="bg1"/>
              </a:solidFill>
              <a:latin typeface="Arial" panose="020B0604020202020204" pitchFamily="34" charset="0"/>
              <a:cs typeface="Arial" panose="020B0604020202020204" pitchFamily="34" charset="0"/>
            </a:rPr>
            <a:t>. </a:t>
          </a:r>
          <a:r>
            <a:rPr lang="id-ID" sz="1200" kern="1200" cap="none" dirty="0" err="1">
              <a:solidFill>
                <a:schemeClr val="bg1"/>
              </a:solidFill>
              <a:latin typeface="Arial" panose="020B0604020202020204" pitchFamily="34" charset="0"/>
              <a:cs typeface="Arial" panose="020B0604020202020204" pitchFamily="34" charset="0"/>
            </a:rPr>
            <a:t>Dashboard</a:t>
          </a:r>
          <a:r>
            <a:rPr lang="id-ID" sz="1200" kern="1200" cap="none" dirty="0">
              <a:solidFill>
                <a:schemeClr val="bg1"/>
              </a:solidFill>
              <a:latin typeface="Arial" panose="020B0604020202020204" pitchFamily="34" charset="0"/>
              <a:cs typeface="Arial" panose="020B0604020202020204" pitchFamily="34" charset="0"/>
            </a:rPr>
            <a:t> ini terhubung</a:t>
          </a:r>
          <a:r>
            <a:rPr lang="en-US" sz="1200" kern="1200" cap="none" dirty="0">
              <a:solidFill>
                <a:schemeClr val="bg1"/>
              </a:solidFill>
              <a:latin typeface="Arial" panose="020B0604020202020204" pitchFamily="34" charset="0"/>
              <a:cs typeface="Arial" panose="020B0604020202020204" pitchFamily="34" charset="0"/>
            </a:rPr>
            <a:t> </a:t>
          </a:r>
          <a:r>
            <a:rPr lang="en-US" sz="1200" kern="1200" cap="none" dirty="0" err="1">
              <a:solidFill>
                <a:schemeClr val="bg1"/>
              </a:solidFill>
              <a:latin typeface="Arial" panose="020B0604020202020204" pitchFamily="34" charset="0"/>
              <a:cs typeface="Arial" panose="020B0604020202020204" pitchFamily="34" charset="0"/>
            </a:rPr>
            <a:t>langsung</a:t>
          </a:r>
          <a:r>
            <a:rPr lang="id-ID" sz="1200" kern="1200" cap="none" dirty="0">
              <a:solidFill>
                <a:schemeClr val="bg1"/>
              </a:solidFill>
              <a:latin typeface="Arial" panose="020B0604020202020204" pitchFamily="34" charset="0"/>
              <a:cs typeface="Arial" panose="020B0604020202020204" pitchFamily="34" charset="0"/>
            </a:rPr>
            <a:t> dengan </a:t>
          </a:r>
          <a:r>
            <a:rPr lang="id-ID" sz="1200" b="1" kern="1200" cap="none" dirty="0" err="1">
              <a:solidFill>
                <a:schemeClr val="bg1"/>
              </a:solidFill>
              <a:latin typeface="Arial" panose="020B0604020202020204" pitchFamily="34" charset="0"/>
              <a:cs typeface="Arial" panose="020B0604020202020204" pitchFamily="34" charset="0"/>
            </a:rPr>
            <a:t>google</a:t>
          </a:r>
          <a:r>
            <a:rPr lang="id-ID" sz="1200" b="1" kern="1200" cap="none" dirty="0">
              <a:solidFill>
                <a:schemeClr val="bg1"/>
              </a:solidFill>
              <a:latin typeface="Arial" panose="020B0604020202020204" pitchFamily="34" charset="0"/>
              <a:cs typeface="Arial" panose="020B0604020202020204" pitchFamily="34" charset="0"/>
            </a:rPr>
            <a:t> </a:t>
          </a:r>
          <a:r>
            <a:rPr lang="en-US" sz="1200" b="1" kern="1200" cap="none" dirty="0">
              <a:solidFill>
                <a:schemeClr val="bg1"/>
              </a:solidFill>
              <a:latin typeface="Arial" panose="020B0604020202020204" pitchFamily="34" charset="0"/>
              <a:cs typeface="Arial" panose="020B0604020202020204" pitchFamily="34" charset="0"/>
            </a:rPr>
            <a:t>B</a:t>
          </a:r>
          <a:r>
            <a:rPr lang="id-ID" sz="1200" b="1" kern="1200" cap="none" dirty="0" err="1">
              <a:solidFill>
                <a:schemeClr val="bg1"/>
              </a:solidFill>
              <a:latin typeface="Arial" panose="020B0604020202020204" pitchFamily="34" charset="0"/>
              <a:cs typeface="Arial" panose="020B0604020202020204" pitchFamily="34" charset="0"/>
            </a:rPr>
            <a:t>ig</a:t>
          </a:r>
          <a:r>
            <a:rPr lang="en-US" sz="1200" b="1" kern="1200" cap="none" dirty="0">
              <a:solidFill>
                <a:schemeClr val="bg1"/>
              </a:solidFill>
              <a:latin typeface="Arial" panose="020B0604020202020204" pitchFamily="34" charset="0"/>
              <a:cs typeface="Arial" panose="020B0604020202020204" pitchFamily="34" charset="0"/>
            </a:rPr>
            <a:t>Q</a:t>
          </a:r>
          <a:r>
            <a:rPr lang="id-ID" sz="1200" b="1" kern="1200" cap="none" dirty="0" err="1">
              <a:solidFill>
                <a:schemeClr val="bg1"/>
              </a:solidFill>
              <a:latin typeface="Arial" panose="020B0604020202020204" pitchFamily="34" charset="0"/>
              <a:cs typeface="Arial" panose="020B0604020202020204" pitchFamily="34" charset="0"/>
            </a:rPr>
            <a:t>uery</a:t>
          </a:r>
          <a:r>
            <a:rPr lang="id-ID" sz="1200" kern="1200" cap="none" dirty="0">
              <a:solidFill>
                <a:schemeClr val="bg1"/>
              </a:solidFill>
              <a:latin typeface="Arial" panose="020B0604020202020204" pitchFamily="34" charset="0"/>
              <a:cs typeface="Arial" panose="020B0604020202020204" pitchFamily="34" charset="0"/>
            </a:rPr>
            <a:t>, sehingga memungkinkan analisis dinamis berdasarkan tahun, wilayah, kategori produk, dan profitabilitas.</a:t>
          </a:r>
          <a:endParaRPr lang="id-ID" sz="1200" b="0" kern="1200" cap="none" noProof="0" dirty="0">
            <a:solidFill>
              <a:schemeClr val="bg1"/>
            </a:solidFill>
            <a:latin typeface="Arial" panose="020B0604020202020204" pitchFamily="34" charset="0"/>
            <a:cs typeface="Arial" panose="020B0604020202020204" pitchFamily="34" charset="0"/>
          </a:endParaRPr>
        </a:p>
      </dsp:txBody>
      <dsp:txXfrm>
        <a:off x="0" y="2263"/>
        <a:ext cx="5212080" cy="1137963"/>
      </dsp:txXfrm>
    </dsp:sp>
    <dsp:sp modelId="{50376DD2-7080-4711-A5BF-D58D1D86166D}">
      <dsp:nvSpPr>
        <dsp:cNvPr id="0" name=""/>
        <dsp:cNvSpPr/>
      </dsp:nvSpPr>
      <dsp:spPr>
        <a:xfrm>
          <a:off x="0" y="1140226"/>
          <a:ext cx="5212080" cy="0"/>
        </a:xfrm>
        <a:prstGeom prst="line">
          <a:avLst/>
        </a:prstGeom>
        <a:solidFill>
          <a:schemeClr val="lt1">
            <a:hueOff val="0"/>
            <a:satOff val="0"/>
            <a:lumOff val="0"/>
            <a:alphaOff val="0"/>
          </a:schemeClr>
        </a:solidFill>
        <a:ln w="34925" cap="flat" cmpd="sng" algn="in">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48C1D50-B5C9-4794-82AE-96C225B82A10}">
      <dsp:nvSpPr>
        <dsp:cNvPr id="0" name=""/>
        <dsp:cNvSpPr/>
      </dsp:nvSpPr>
      <dsp:spPr>
        <a:xfrm>
          <a:off x="0" y="1140226"/>
          <a:ext cx="5212080" cy="12298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rtlCol="0" anchor="t" anchorCtr="0">
          <a:noAutofit/>
        </a:bodyPr>
        <a:lstStyle/>
        <a:p>
          <a:pPr marL="0" lvl="0" indent="0" algn="just" defTabSz="533400" rtl="0">
            <a:lnSpc>
              <a:spcPct val="100000"/>
            </a:lnSpc>
            <a:spcBef>
              <a:spcPct val="0"/>
            </a:spcBef>
            <a:spcAft>
              <a:spcPct val="35000"/>
            </a:spcAft>
            <a:buNone/>
            <a:defRPr cap="all"/>
          </a:pPr>
          <a:r>
            <a:rPr lang="id-ID" sz="1200" b="1" kern="1200" cap="none" noProof="0" dirty="0">
              <a:solidFill>
                <a:schemeClr val="bg1"/>
              </a:solidFill>
              <a:latin typeface="Arial" panose="020B0604020202020204" pitchFamily="34" charset="0"/>
              <a:cs typeface="Arial" panose="020B0604020202020204" pitchFamily="34" charset="0"/>
            </a:rPr>
            <a:t>Tren Penjualan dan Profitabilitas</a:t>
          </a:r>
          <a:r>
            <a:rPr lang="en-US" sz="1200" b="1" kern="1200" cap="none" noProof="0" dirty="0">
              <a:solidFill>
                <a:schemeClr val="bg1"/>
              </a:solidFill>
              <a:latin typeface="Arial" panose="020B0604020202020204" pitchFamily="34" charset="0"/>
              <a:cs typeface="Arial" panose="020B0604020202020204" pitchFamily="34" charset="0"/>
            </a:rPr>
            <a:t>. </a:t>
          </a:r>
          <a:r>
            <a:rPr lang="id-ID" sz="1200" b="0" kern="1200" cap="none" noProof="0" dirty="0">
              <a:solidFill>
                <a:schemeClr val="bg1"/>
              </a:solidFill>
              <a:latin typeface="Arial" panose="020B0604020202020204" pitchFamily="34" charset="0"/>
              <a:cs typeface="Arial" panose="020B0604020202020204" pitchFamily="34" charset="0"/>
            </a:rPr>
            <a:t>Total penjualan Kimia Farma menunjukkan pola stabil di kisaran 80 miliar rupiah per tahun, menandakan kontrol operasional yang baik namun juga mengindikasikan stagnasi pertumbuhan.</a:t>
          </a:r>
          <a:r>
            <a:rPr lang="en-US" sz="1200" b="0" kern="1200" cap="none" noProof="0" dirty="0">
              <a:solidFill>
                <a:schemeClr val="bg1"/>
              </a:solidFill>
              <a:latin typeface="Arial" panose="020B0604020202020204" pitchFamily="34" charset="0"/>
              <a:cs typeface="Arial" panose="020B0604020202020204" pitchFamily="34" charset="0"/>
            </a:rPr>
            <a:t> </a:t>
          </a:r>
          <a:r>
            <a:rPr lang="id-ID" sz="1200" b="0" kern="1200" cap="none" noProof="0" dirty="0">
              <a:solidFill>
                <a:schemeClr val="bg1"/>
              </a:solidFill>
              <a:latin typeface="Arial" panose="020B0604020202020204" pitchFamily="34" charset="0"/>
              <a:cs typeface="Arial" panose="020B0604020202020204" pitchFamily="34" charset="0"/>
            </a:rPr>
            <a:t>Sebaliknya, profitabilitas berada pada tingkat yang cukup tinggi, yakni sekitar 91,2 miliar rupiah, mencerminkan efisiensi strategi harga dan manajemen biaya.</a:t>
          </a:r>
        </a:p>
      </dsp:txBody>
      <dsp:txXfrm>
        <a:off x="0" y="1140226"/>
        <a:ext cx="5212080" cy="1229804"/>
      </dsp:txXfrm>
    </dsp:sp>
    <dsp:sp modelId="{FC736A68-D1DE-4287-94F1-3DBF39E8A91F}">
      <dsp:nvSpPr>
        <dsp:cNvPr id="0" name=""/>
        <dsp:cNvSpPr/>
      </dsp:nvSpPr>
      <dsp:spPr>
        <a:xfrm>
          <a:off x="0" y="2370031"/>
          <a:ext cx="5212080" cy="0"/>
        </a:xfrm>
        <a:prstGeom prst="line">
          <a:avLst/>
        </a:prstGeom>
        <a:solidFill>
          <a:schemeClr val="lt1">
            <a:hueOff val="0"/>
            <a:satOff val="0"/>
            <a:lumOff val="0"/>
            <a:alphaOff val="0"/>
          </a:schemeClr>
        </a:solidFill>
        <a:ln w="34925" cap="flat" cmpd="sng" algn="in">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108028A-6973-4533-BA9C-1AD0DCC292A4}">
      <dsp:nvSpPr>
        <dsp:cNvPr id="0" name=""/>
        <dsp:cNvSpPr/>
      </dsp:nvSpPr>
      <dsp:spPr>
        <a:xfrm>
          <a:off x="0" y="2370031"/>
          <a:ext cx="5212080" cy="12298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just" defTabSz="533400">
            <a:lnSpc>
              <a:spcPct val="100000"/>
            </a:lnSpc>
            <a:spcBef>
              <a:spcPct val="0"/>
            </a:spcBef>
            <a:spcAft>
              <a:spcPct val="35000"/>
            </a:spcAft>
            <a:buNone/>
          </a:pPr>
          <a:r>
            <a:rPr lang="id-ID" sz="1200" b="1" kern="1200" cap="none" noProof="0" dirty="0">
              <a:solidFill>
                <a:schemeClr val="bg1"/>
              </a:solidFill>
              <a:latin typeface="Arial" panose="020B0604020202020204" pitchFamily="34" charset="0"/>
              <a:cs typeface="Arial" panose="020B0604020202020204" pitchFamily="34" charset="0"/>
            </a:rPr>
            <a:t>Analisis </a:t>
          </a:r>
          <a:r>
            <a:rPr lang="id-ID" sz="1200" b="1" kern="1200" cap="none" noProof="0" dirty="0" err="1">
              <a:solidFill>
                <a:schemeClr val="bg1"/>
              </a:solidFill>
              <a:latin typeface="Arial" panose="020B0604020202020204" pitchFamily="34" charset="0"/>
              <a:cs typeface="Arial" panose="020B0604020202020204" pitchFamily="34" charset="0"/>
            </a:rPr>
            <a:t>Wilaya</a:t>
          </a:r>
          <a:r>
            <a:rPr lang="en-US" sz="1200" b="1" kern="1200" cap="none" noProof="0" dirty="0">
              <a:solidFill>
                <a:schemeClr val="bg1"/>
              </a:solidFill>
              <a:latin typeface="Arial" panose="020B0604020202020204" pitchFamily="34" charset="0"/>
              <a:cs typeface="Arial" panose="020B0604020202020204" pitchFamily="34" charset="0"/>
            </a:rPr>
            <a:t>h. </a:t>
          </a:r>
          <a:r>
            <a:rPr lang="id-ID" sz="1200" b="0" kern="1200" cap="none" noProof="0" dirty="0">
              <a:solidFill>
                <a:schemeClr val="bg1"/>
              </a:solidFill>
              <a:latin typeface="Arial" panose="020B0604020202020204" pitchFamily="34" charset="0"/>
              <a:cs typeface="Arial" panose="020B0604020202020204" pitchFamily="34" charset="0"/>
            </a:rPr>
            <a:t>Wilayah Jawa Barat menjadi kontributor terbesar terhadap penjualan dan profit, dengan total mencapai lebih dari 95 miliar rupiah.</a:t>
          </a:r>
          <a:r>
            <a:rPr lang="en-US" sz="1200" b="0" kern="1200" cap="none" noProof="0" dirty="0">
              <a:solidFill>
                <a:schemeClr val="bg1"/>
              </a:solidFill>
              <a:latin typeface="Arial" panose="020B0604020202020204" pitchFamily="34" charset="0"/>
              <a:cs typeface="Arial" panose="020B0604020202020204" pitchFamily="34" charset="0"/>
            </a:rPr>
            <a:t> </a:t>
          </a:r>
          <a:r>
            <a:rPr lang="id-ID" sz="1200" b="0" kern="1200" cap="none" noProof="0" dirty="0">
              <a:solidFill>
                <a:schemeClr val="bg1"/>
              </a:solidFill>
              <a:latin typeface="Arial" panose="020B0604020202020204" pitchFamily="34" charset="0"/>
              <a:cs typeface="Arial" panose="020B0604020202020204" pitchFamily="34" charset="0"/>
            </a:rPr>
            <a:t>Namun, dominasi ini juga menunjukkan risiko ketergantungan regional, di mana penurunan kinerja di Jawa Barat berpotensi berdampak signifikan terhadap performa nasional.</a:t>
          </a:r>
        </a:p>
      </dsp:txBody>
      <dsp:txXfrm>
        <a:off x="0" y="2370031"/>
        <a:ext cx="5212080" cy="1229804"/>
      </dsp:txXfrm>
    </dsp:sp>
    <dsp:sp modelId="{04A9CE7A-38BA-49A8-AE69-79C89DCDCAE6}">
      <dsp:nvSpPr>
        <dsp:cNvPr id="0" name=""/>
        <dsp:cNvSpPr/>
      </dsp:nvSpPr>
      <dsp:spPr>
        <a:xfrm>
          <a:off x="0" y="3599836"/>
          <a:ext cx="5212080" cy="0"/>
        </a:xfrm>
        <a:prstGeom prst="line">
          <a:avLst/>
        </a:prstGeom>
        <a:solidFill>
          <a:schemeClr val="lt1">
            <a:hueOff val="0"/>
            <a:satOff val="0"/>
            <a:lumOff val="0"/>
            <a:alphaOff val="0"/>
          </a:schemeClr>
        </a:solidFill>
        <a:ln w="34925" cap="flat" cmpd="sng" algn="in">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AC2E519-1FF2-4399-B0AE-18E3123A4947}">
      <dsp:nvSpPr>
        <dsp:cNvPr id="0" name=""/>
        <dsp:cNvSpPr/>
      </dsp:nvSpPr>
      <dsp:spPr>
        <a:xfrm>
          <a:off x="0" y="3599836"/>
          <a:ext cx="5212080" cy="12298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just" defTabSz="533400">
            <a:lnSpc>
              <a:spcPct val="100000"/>
            </a:lnSpc>
            <a:spcBef>
              <a:spcPct val="0"/>
            </a:spcBef>
            <a:spcAft>
              <a:spcPct val="35000"/>
            </a:spcAft>
            <a:buNone/>
          </a:pPr>
          <a:r>
            <a:rPr lang="id-ID" sz="1200" b="1" kern="1200" cap="none" noProof="0" dirty="0">
              <a:solidFill>
                <a:schemeClr val="bg1"/>
              </a:solidFill>
              <a:latin typeface="Arial" panose="020B0604020202020204" pitchFamily="34" charset="0"/>
              <a:cs typeface="Arial" panose="020B0604020202020204" pitchFamily="34" charset="0"/>
            </a:rPr>
            <a:t>Analisis Produk dan Kategori</a:t>
          </a:r>
          <a:r>
            <a:rPr lang="en-US" sz="1200" b="1" kern="1200" cap="none" noProof="0" dirty="0">
              <a:solidFill>
                <a:schemeClr val="bg1"/>
              </a:solidFill>
              <a:latin typeface="Arial" panose="020B0604020202020204" pitchFamily="34" charset="0"/>
              <a:cs typeface="Arial" panose="020B0604020202020204" pitchFamily="34" charset="0"/>
            </a:rPr>
            <a:t>. </a:t>
          </a:r>
          <a:r>
            <a:rPr lang="id-ID" sz="1200" b="0" kern="1200" cap="none" noProof="0" dirty="0">
              <a:solidFill>
                <a:schemeClr val="bg1"/>
              </a:solidFill>
              <a:latin typeface="Arial" panose="020B0604020202020204" pitchFamily="34" charset="0"/>
              <a:cs typeface="Arial" panose="020B0604020202020204" pitchFamily="34" charset="0"/>
            </a:rPr>
            <a:t>Kategori R06 (obat pernapasan) dan M01AE (</a:t>
          </a:r>
          <a:r>
            <a:rPr lang="id-ID" sz="1200" b="0" kern="1200" cap="none" noProof="0" dirty="0" err="1">
              <a:solidFill>
                <a:schemeClr val="bg1"/>
              </a:solidFill>
              <a:latin typeface="Arial" panose="020B0604020202020204" pitchFamily="34" charset="0"/>
              <a:cs typeface="Arial" panose="020B0604020202020204" pitchFamily="34" charset="0"/>
            </a:rPr>
            <a:t>antiinflamasi</a:t>
          </a:r>
          <a:r>
            <a:rPr lang="id-ID" sz="1200" b="0" kern="1200" cap="none" noProof="0" dirty="0">
              <a:solidFill>
                <a:schemeClr val="bg1"/>
              </a:solidFill>
              <a:latin typeface="Arial" panose="020B0604020202020204" pitchFamily="34" charset="0"/>
              <a:cs typeface="Arial" panose="020B0604020202020204" pitchFamily="34" charset="0"/>
            </a:rPr>
            <a:t>/analgesik) menjadi penyumbang profit utama, dengan kontribusi hampir </a:t>
          </a:r>
          <a:r>
            <a:rPr lang="en-US" sz="1200" b="0" kern="1200" cap="none" noProof="0" dirty="0">
              <a:solidFill>
                <a:schemeClr val="bg1"/>
              </a:solidFill>
              <a:latin typeface="Arial" panose="020B0604020202020204" pitchFamily="34" charset="0"/>
              <a:cs typeface="Arial" panose="020B0604020202020204" pitchFamily="34" charset="0"/>
            </a:rPr>
            <a:t>38,3</a:t>
          </a:r>
          <a:r>
            <a:rPr lang="id-ID" sz="1200" b="0" kern="1200" cap="none" noProof="0" dirty="0">
              <a:solidFill>
                <a:schemeClr val="bg1"/>
              </a:solidFill>
              <a:latin typeface="Arial" panose="020B0604020202020204" pitchFamily="34" charset="0"/>
              <a:cs typeface="Arial" panose="020B0604020202020204" pitchFamily="34" charset="0"/>
            </a:rPr>
            <a:t>% dari total keuntungan.</a:t>
          </a:r>
          <a:r>
            <a:rPr lang="en-US" sz="1200" b="0" kern="1200" cap="none" noProof="0" dirty="0">
              <a:solidFill>
                <a:schemeClr val="bg1"/>
              </a:solidFill>
              <a:latin typeface="Arial" panose="020B0604020202020204" pitchFamily="34" charset="0"/>
              <a:cs typeface="Arial" panose="020B0604020202020204" pitchFamily="34" charset="0"/>
            </a:rPr>
            <a:t> </a:t>
          </a:r>
          <a:r>
            <a:rPr lang="id-ID" sz="1200" b="0" kern="1200" cap="none" noProof="0" dirty="0">
              <a:solidFill>
                <a:schemeClr val="bg1"/>
              </a:solidFill>
              <a:latin typeface="Arial" panose="020B0604020202020204" pitchFamily="34" charset="0"/>
              <a:cs typeface="Arial" panose="020B0604020202020204" pitchFamily="34" charset="0"/>
            </a:rPr>
            <a:t>Kinerja konsisten dari dua kategori ini menjadikannya fokus utama dalam strategi pemasaran dan</a:t>
          </a:r>
          <a:r>
            <a:rPr lang="en-US" sz="1200" b="0" kern="1200" cap="none" noProof="0" dirty="0">
              <a:solidFill>
                <a:schemeClr val="bg1"/>
              </a:solidFill>
              <a:latin typeface="Arial" panose="020B0604020202020204" pitchFamily="34" charset="0"/>
              <a:cs typeface="Arial" panose="020B0604020202020204" pitchFamily="34" charset="0"/>
            </a:rPr>
            <a:t> </a:t>
          </a:r>
          <a:r>
            <a:rPr lang="id-ID" sz="1200" b="0" kern="1200" cap="none" noProof="0" dirty="0">
              <a:solidFill>
                <a:schemeClr val="bg1"/>
              </a:solidFill>
              <a:latin typeface="Arial" panose="020B0604020202020204" pitchFamily="34" charset="0"/>
              <a:cs typeface="Arial" panose="020B0604020202020204" pitchFamily="34" charset="0"/>
            </a:rPr>
            <a:t>pengembangan produk ke depan.</a:t>
          </a:r>
        </a:p>
      </dsp:txBody>
      <dsp:txXfrm>
        <a:off x="0" y="3599836"/>
        <a:ext cx="5212080" cy="1229804"/>
      </dsp:txXfrm>
    </dsp:sp>
    <dsp:sp modelId="{66547CF3-10A5-4ABE-BAC2-5B875CD62198}">
      <dsp:nvSpPr>
        <dsp:cNvPr id="0" name=""/>
        <dsp:cNvSpPr/>
      </dsp:nvSpPr>
      <dsp:spPr>
        <a:xfrm>
          <a:off x="0" y="4829641"/>
          <a:ext cx="5212080" cy="0"/>
        </a:xfrm>
        <a:prstGeom prst="line">
          <a:avLst/>
        </a:prstGeom>
        <a:solidFill>
          <a:schemeClr val="lt1">
            <a:hueOff val="0"/>
            <a:satOff val="0"/>
            <a:lumOff val="0"/>
            <a:alphaOff val="0"/>
          </a:schemeClr>
        </a:solidFill>
        <a:ln w="34925" cap="flat" cmpd="sng" algn="in">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A0CCDC7-ECAB-4715-A5BD-405FF45806E6}">
      <dsp:nvSpPr>
        <dsp:cNvPr id="0" name=""/>
        <dsp:cNvSpPr/>
      </dsp:nvSpPr>
      <dsp:spPr>
        <a:xfrm>
          <a:off x="0" y="4829641"/>
          <a:ext cx="5212080" cy="12298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just" defTabSz="533400">
            <a:lnSpc>
              <a:spcPct val="90000"/>
            </a:lnSpc>
            <a:spcBef>
              <a:spcPct val="0"/>
            </a:spcBef>
            <a:spcAft>
              <a:spcPct val="35000"/>
            </a:spcAft>
            <a:buNone/>
          </a:pPr>
          <a:r>
            <a:rPr lang="id-ID" sz="1200" b="1" kern="1200" dirty="0" err="1">
              <a:solidFill>
                <a:schemeClr val="bg1"/>
              </a:solidFill>
              <a:latin typeface="Arial" panose="020B0604020202020204" pitchFamily="34" charset="0"/>
              <a:cs typeface="Arial" panose="020B0604020202020204" pitchFamily="34" charset="0"/>
            </a:rPr>
            <a:t>Insight</a:t>
          </a:r>
          <a:r>
            <a:rPr lang="id-ID" sz="1200" b="1" kern="1200" dirty="0">
              <a:solidFill>
                <a:schemeClr val="bg1"/>
              </a:solidFill>
              <a:latin typeface="Arial" panose="020B0604020202020204" pitchFamily="34" charset="0"/>
              <a:cs typeface="Arial" panose="020B0604020202020204" pitchFamily="34" charset="0"/>
            </a:rPr>
            <a:t> cabang dan peluang pertumbuhan</a:t>
          </a:r>
          <a:r>
            <a:rPr lang="en-US" sz="1200" b="1" kern="1200" dirty="0">
              <a:solidFill>
                <a:schemeClr val="bg1"/>
              </a:solidFill>
              <a:latin typeface="Arial" panose="020B0604020202020204" pitchFamily="34" charset="0"/>
              <a:cs typeface="Arial" panose="020B0604020202020204" pitchFamily="34" charset="0"/>
            </a:rPr>
            <a:t>. </a:t>
          </a:r>
          <a:r>
            <a:rPr lang="id-ID" sz="1200" b="0" kern="1200" dirty="0">
              <a:solidFill>
                <a:schemeClr val="bg1"/>
              </a:solidFill>
              <a:latin typeface="Arial" panose="020B0604020202020204" pitchFamily="34" charset="0"/>
              <a:cs typeface="Arial" panose="020B0604020202020204" pitchFamily="34" charset="0"/>
            </a:rPr>
            <a:t>Ditemukan beberapa cabang dengan </a:t>
          </a:r>
          <a:r>
            <a:rPr lang="id-ID" sz="1200" b="0" kern="1200" dirty="0" err="1">
              <a:solidFill>
                <a:schemeClr val="bg1"/>
              </a:solidFill>
              <a:latin typeface="Arial" panose="020B0604020202020204" pitchFamily="34" charset="0"/>
              <a:cs typeface="Arial" panose="020B0604020202020204" pitchFamily="34" charset="0"/>
            </a:rPr>
            <a:t>rating</a:t>
          </a:r>
          <a:r>
            <a:rPr lang="id-ID" sz="1200" b="0" kern="1200" dirty="0">
              <a:solidFill>
                <a:schemeClr val="bg1"/>
              </a:solidFill>
              <a:latin typeface="Arial" panose="020B0604020202020204" pitchFamily="34" charset="0"/>
              <a:cs typeface="Arial" panose="020B0604020202020204" pitchFamily="34" charset="0"/>
            </a:rPr>
            <a:t> pelanggan tinggi (&gt;4,0) namun volume transaksi rendah (&lt;2.000 transaksi).</a:t>
          </a:r>
          <a:r>
            <a:rPr lang="en-US" sz="1200" b="0" kern="1200" dirty="0">
              <a:solidFill>
                <a:schemeClr val="bg1"/>
              </a:solidFill>
              <a:latin typeface="Arial" panose="020B0604020202020204" pitchFamily="34" charset="0"/>
              <a:cs typeface="Arial" panose="020B0604020202020204" pitchFamily="34" charset="0"/>
            </a:rPr>
            <a:t> </a:t>
          </a:r>
          <a:r>
            <a:rPr lang="id-ID" sz="1200" b="0" kern="1200" dirty="0">
              <a:solidFill>
                <a:schemeClr val="bg1"/>
              </a:solidFill>
              <a:latin typeface="Arial" panose="020B0604020202020204" pitchFamily="34" charset="0"/>
              <a:cs typeface="Arial" panose="020B0604020202020204" pitchFamily="34" charset="0"/>
            </a:rPr>
            <a:t>Kondisi ini menunjukkan potensi peningkatan penjualan melalui optimalisasi promosi, penyesuaian strategi harga lokal, dan peningkatan ketersediaan produk populer.</a:t>
          </a:r>
        </a:p>
      </dsp:txBody>
      <dsp:txXfrm>
        <a:off x="0" y="4829641"/>
        <a:ext cx="5212080" cy="1229804"/>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empat Penampung Hea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id-ID" dirty="0"/>
          </a:p>
        </p:txBody>
      </p:sp>
      <p:sp>
        <p:nvSpPr>
          <p:cNvPr id="3" name="Tampungan Tanggal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5C12AEEF-8FC0-4757-A096-45C14C82C7B3}" type="datetime1">
              <a:rPr lang="id-ID" smtClean="0"/>
              <a:t>30/10/2025</a:t>
            </a:fld>
            <a:endParaRPr lang="id-ID" dirty="0"/>
          </a:p>
        </p:txBody>
      </p:sp>
      <p:sp>
        <p:nvSpPr>
          <p:cNvPr id="4" name="Tampungan Kaki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id-ID" dirty="0"/>
          </a:p>
        </p:txBody>
      </p:sp>
      <p:sp>
        <p:nvSpPr>
          <p:cNvPr id="5" name="Tempat Penampung Nomor Slide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64C531EA-3B14-40B9-94EF-FFD37E10845B}" type="slidenum">
              <a:rPr lang="id-ID" smtClean="0"/>
              <a:t>‹#›</a:t>
            </a:fld>
            <a:endParaRPr lang="id-ID" dirty="0"/>
          </a:p>
        </p:txBody>
      </p:sp>
    </p:spTree>
    <p:extLst>
      <p:ext uri="{BB962C8B-B14F-4D97-AF65-F5344CB8AC3E}">
        <p14:creationId xmlns:p14="http://schemas.microsoft.com/office/powerpoint/2010/main" val="125319077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empat Penampung Hea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id-ID" noProof="0" dirty="0"/>
          </a:p>
        </p:txBody>
      </p:sp>
      <p:sp>
        <p:nvSpPr>
          <p:cNvPr id="3" name="Tampungan Tanggal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E0EFCBF-F5B2-4439-9EA0-A7B3A8DFA68D}" type="datetime1">
              <a:rPr lang="id-ID" smtClean="0"/>
              <a:pPr/>
              <a:t>30/10/2025</a:t>
            </a:fld>
            <a:endParaRPr lang="id-ID" dirty="0"/>
          </a:p>
        </p:txBody>
      </p:sp>
      <p:sp>
        <p:nvSpPr>
          <p:cNvPr id="4" name="Tampungan Gambar Sli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id-ID" noProof="0" dirty="0"/>
          </a:p>
        </p:txBody>
      </p:sp>
      <p:sp>
        <p:nvSpPr>
          <p:cNvPr id="5" name="Tempat Penampung Catatan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id-ID" noProof="0" dirty="0"/>
              <a:t>Klik untuk mengedit gaya teks Master</a:t>
            </a:r>
          </a:p>
          <a:p>
            <a:pPr lvl="1" rtl="0"/>
            <a:r>
              <a:rPr lang="id-ID" noProof="0" dirty="0"/>
              <a:t>Tingkat kedua</a:t>
            </a:r>
          </a:p>
          <a:p>
            <a:pPr lvl="2" rtl="0"/>
            <a:r>
              <a:rPr lang="id-ID" noProof="0" dirty="0"/>
              <a:t>Tingkat ketiga</a:t>
            </a:r>
          </a:p>
          <a:p>
            <a:pPr lvl="3" rtl="0"/>
            <a:r>
              <a:rPr lang="id-ID" noProof="0" dirty="0"/>
              <a:t>Tingkat keempat</a:t>
            </a:r>
          </a:p>
          <a:p>
            <a:pPr lvl="4" rtl="0"/>
            <a:r>
              <a:rPr lang="id-ID" noProof="0" dirty="0"/>
              <a:t>Tingkat kelima</a:t>
            </a:r>
          </a:p>
        </p:txBody>
      </p:sp>
      <p:sp>
        <p:nvSpPr>
          <p:cNvPr id="6" name="Tempat Penampung Foo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id-ID" noProof="0" dirty="0"/>
          </a:p>
        </p:txBody>
      </p:sp>
      <p:sp>
        <p:nvSpPr>
          <p:cNvPr id="7" name="Tempat Penampung Nomor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3733D7A2-C585-48BF-BF8C-C21FDC051F77}" type="slidenum">
              <a:rPr lang="id-ID" noProof="0" smtClean="0"/>
              <a:t>‹#›</a:t>
            </a:fld>
            <a:endParaRPr lang="id-ID" noProof="0" dirty="0"/>
          </a:p>
        </p:txBody>
      </p:sp>
    </p:spTree>
    <p:extLst>
      <p:ext uri="{BB962C8B-B14F-4D97-AF65-F5344CB8AC3E}">
        <p14:creationId xmlns:p14="http://schemas.microsoft.com/office/powerpoint/2010/main" val="1372662036"/>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ampungan Gambar Slide 1"/>
          <p:cNvSpPr>
            <a:spLocks noGrp="1" noRot="1" noChangeAspect="1"/>
          </p:cNvSpPr>
          <p:nvPr>
            <p:ph type="sldImg"/>
          </p:nvPr>
        </p:nvSpPr>
        <p:spPr/>
      </p:sp>
      <p:sp>
        <p:nvSpPr>
          <p:cNvPr id="3" name="Tempat Penampung Catatan 2"/>
          <p:cNvSpPr>
            <a:spLocks noGrp="1"/>
          </p:cNvSpPr>
          <p:nvPr>
            <p:ph type="body" idx="1"/>
          </p:nvPr>
        </p:nvSpPr>
        <p:spPr/>
        <p:txBody>
          <a:bodyPr rtlCol="0"/>
          <a:lstStyle/>
          <a:p>
            <a:pPr rtl="0"/>
            <a:endParaRPr lang="id-ID" dirty="0"/>
          </a:p>
        </p:txBody>
      </p:sp>
      <p:sp>
        <p:nvSpPr>
          <p:cNvPr id="4" name="Tempat Penampung Nomor Slide 3"/>
          <p:cNvSpPr>
            <a:spLocks noGrp="1"/>
          </p:cNvSpPr>
          <p:nvPr>
            <p:ph type="sldNum" sz="quarter" idx="10"/>
          </p:nvPr>
        </p:nvSpPr>
        <p:spPr/>
        <p:txBody>
          <a:bodyPr rtlCol="0"/>
          <a:lstStyle/>
          <a:p>
            <a:pPr rtl="0"/>
            <a:fld id="{3733D7A2-C585-48BF-BF8C-C21FDC051F77}" type="slidenum">
              <a:rPr lang="id-ID" smtClean="0"/>
              <a:t>1</a:t>
            </a:fld>
            <a:endParaRPr lang="id-ID" dirty="0"/>
          </a:p>
        </p:txBody>
      </p:sp>
    </p:spTree>
    <p:extLst>
      <p:ext uri="{BB962C8B-B14F-4D97-AF65-F5344CB8AC3E}">
        <p14:creationId xmlns:p14="http://schemas.microsoft.com/office/powerpoint/2010/main" val="40133325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a:extLst>
            <a:ext uri="{FF2B5EF4-FFF2-40B4-BE49-F238E27FC236}">
              <a16:creationId xmlns:a16="http://schemas.microsoft.com/office/drawing/2014/main" id="{3437A20A-7A48-44BF-C097-3796847F934A}"/>
            </a:ext>
          </a:extLst>
        </p:cNvPr>
        <p:cNvGrpSpPr/>
        <p:nvPr/>
      </p:nvGrpSpPr>
      <p:grpSpPr>
        <a:xfrm>
          <a:off x="0" y="0"/>
          <a:ext cx="0" cy="0"/>
          <a:chOff x="0" y="0"/>
          <a:chExt cx="0" cy="0"/>
        </a:xfrm>
      </p:grpSpPr>
      <p:sp>
        <p:nvSpPr>
          <p:cNvPr id="69" name="Google Shape;69;p3:notes">
            <a:extLst>
              <a:ext uri="{FF2B5EF4-FFF2-40B4-BE49-F238E27FC236}">
                <a16:creationId xmlns:a16="http://schemas.microsoft.com/office/drawing/2014/main" id="{940C0F4D-7826-194A-0949-D7986A5F436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0" name="Google Shape;70;p3:notes">
            <a:extLst>
              <a:ext uri="{FF2B5EF4-FFF2-40B4-BE49-F238E27FC236}">
                <a16:creationId xmlns:a16="http://schemas.microsoft.com/office/drawing/2014/main" id="{6BBC5058-C8E4-B393-D5C5-F1E197DBB890}"/>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9559168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mpat penampung Gambar Slide 1"/>
          <p:cNvSpPr>
            <a:spLocks noGrp="1" noRot="1" noChangeAspect="1"/>
          </p:cNvSpPr>
          <p:nvPr>
            <p:ph type="sldImg"/>
          </p:nvPr>
        </p:nvSpPr>
        <p:spPr/>
      </p:sp>
      <p:sp>
        <p:nvSpPr>
          <p:cNvPr id="3" name="Tempat Penampung Catatan 2"/>
          <p:cNvSpPr>
            <a:spLocks noGrp="1"/>
          </p:cNvSpPr>
          <p:nvPr>
            <p:ph type="body" idx="1"/>
          </p:nvPr>
        </p:nvSpPr>
        <p:spPr/>
        <p:txBody>
          <a:bodyPr rtlCol="0"/>
          <a:lstStyle/>
          <a:p>
            <a:pPr rtl="0"/>
            <a:endParaRPr lang="id-ID" dirty="0"/>
          </a:p>
        </p:txBody>
      </p:sp>
      <p:sp>
        <p:nvSpPr>
          <p:cNvPr id="4" name="Tempat penampung Nomor Slide 3"/>
          <p:cNvSpPr>
            <a:spLocks noGrp="1"/>
          </p:cNvSpPr>
          <p:nvPr>
            <p:ph type="sldNum" sz="quarter" idx="10"/>
          </p:nvPr>
        </p:nvSpPr>
        <p:spPr/>
        <p:txBody>
          <a:bodyPr rtlCol="0"/>
          <a:lstStyle/>
          <a:p>
            <a:pPr rtl="0"/>
            <a:fld id="{3733D7A2-C585-48BF-BF8C-C21FDC051F77}" type="slidenum">
              <a:rPr lang="id-ID" smtClean="0"/>
              <a:t>4</a:t>
            </a:fld>
            <a:endParaRPr lang="id-ID" dirty="0"/>
          </a:p>
        </p:txBody>
      </p:sp>
    </p:spTree>
    <p:extLst>
      <p:ext uri="{BB962C8B-B14F-4D97-AF65-F5344CB8AC3E}">
        <p14:creationId xmlns:p14="http://schemas.microsoft.com/office/powerpoint/2010/main" val="19392459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Slide Judul">
    <p:bg>
      <p:bgPr>
        <a:solidFill>
          <a:schemeClr val="bg2"/>
        </a:solidFill>
        <a:effectLst/>
      </p:bgPr>
    </p:bg>
    <p:spTree>
      <p:nvGrpSpPr>
        <p:cNvPr id="1" name=""/>
        <p:cNvGrpSpPr/>
        <p:nvPr/>
      </p:nvGrpSpPr>
      <p:grpSpPr>
        <a:xfrm>
          <a:off x="0" y="0"/>
          <a:ext cx="0" cy="0"/>
          <a:chOff x="0" y="0"/>
          <a:chExt cx="0" cy="0"/>
        </a:xfrm>
      </p:grpSpPr>
      <p:sp>
        <p:nvSpPr>
          <p:cNvPr id="2" name="Judul 1"/>
          <p:cNvSpPr>
            <a:spLocks noGrp="1"/>
          </p:cNvSpPr>
          <p:nvPr>
            <p:ph type="ctrTitle"/>
          </p:nvPr>
        </p:nvSpPr>
        <p:spPr>
          <a:xfrm>
            <a:off x="1915128" y="1788454"/>
            <a:ext cx="8361229" cy="2098226"/>
          </a:xfrm>
        </p:spPr>
        <p:txBody>
          <a:bodyPr rtlCol="0" anchor="b">
            <a:noAutofit/>
          </a:bodyPr>
          <a:lstStyle>
            <a:lvl1pPr algn="ctr">
              <a:defRPr sz="7200" cap="all" baseline="0">
                <a:solidFill>
                  <a:schemeClr val="tx2"/>
                </a:solidFill>
              </a:defRPr>
            </a:lvl1pPr>
          </a:lstStyle>
          <a:p>
            <a:pPr rtl="0"/>
            <a:r>
              <a:rPr lang="en-GB" noProof="0"/>
              <a:t>Click to edit Master title style</a:t>
            </a:r>
            <a:endParaRPr lang="id-ID" noProof="0" dirty="0"/>
          </a:p>
        </p:txBody>
      </p:sp>
      <p:sp>
        <p:nvSpPr>
          <p:cNvPr id="3" name="Subjudul 2"/>
          <p:cNvSpPr>
            <a:spLocks noGrp="1"/>
          </p:cNvSpPr>
          <p:nvPr>
            <p:ph type="subTitle" idx="1"/>
          </p:nvPr>
        </p:nvSpPr>
        <p:spPr>
          <a:xfrm>
            <a:off x="2679906" y="3956279"/>
            <a:ext cx="6831673" cy="1086237"/>
          </a:xfrm>
        </p:spPr>
        <p:txBody>
          <a:bodyPr rtlCol="0">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n-GB" noProof="0"/>
              <a:t>Click to edit Master subtitle style</a:t>
            </a:r>
            <a:endParaRPr lang="id-ID" noProof="0" dirty="0"/>
          </a:p>
        </p:txBody>
      </p:sp>
      <p:sp>
        <p:nvSpPr>
          <p:cNvPr id="4" name="Tampungan Tanggal 3"/>
          <p:cNvSpPr>
            <a:spLocks noGrp="1"/>
          </p:cNvSpPr>
          <p:nvPr>
            <p:ph type="dt" sz="half" idx="10"/>
          </p:nvPr>
        </p:nvSpPr>
        <p:spPr>
          <a:xfrm>
            <a:off x="752858" y="6453386"/>
            <a:ext cx="1607944" cy="404614"/>
          </a:xfrm>
        </p:spPr>
        <p:txBody>
          <a:bodyPr rtlCol="0"/>
          <a:lstStyle>
            <a:lvl1pPr>
              <a:defRPr baseline="0">
                <a:solidFill>
                  <a:schemeClr val="tx2"/>
                </a:solidFill>
              </a:defRPr>
            </a:lvl1pPr>
          </a:lstStyle>
          <a:p>
            <a:pPr rtl="0"/>
            <a:fld id="{DA2D96E0-D29E-4899-AB00-024F34A25927}" type="datetime1">
              <a:rPr lang="id-ID" noProof="0" smtClean="0"/>
              <a:t>30/10/2025</a:t>
            </a:fld>
            <a:endParaRPr lang="id-ID" noProof="0" dirty="0"/>
          </a:p>
        </p:txBody>
      </p:sp>
      <p:sp>
        <p:nvSpPr>
          <p:cNvPr id="5" name="Tampungan Kaki 4"/>
          <p:cNvSpPr>
            <a:spLocks noGrp="1"/>
          </p:cNvSpPr>
          <p:nvPr>
            <p:ph type="ftr" sz="quarter" idx="11"/>
          </p:nvPr>
        </p:nvSpPr>
        <p:spPr>
          <a:xfrm>
            <a:off x="2584054" y="6453386"/>
            <a:ext cx="7023377" cy="404614"/>
          </a:xfrm>
        </p:spPr>
        <p:txBody>
          <a:bodyPr rtlCol="0"/>
          <a:lstStyle>
            <a:lvl1pPr algn="ctr">
              <a:defRPr baseline="0">
                <a:solidFill>
                  <a:schemeClr val="tx2"/>
                </a:solidFill>
              </a:defRPr>
            </a:lvl1pPr>
          </a:lstStyle>
          <a:p>
            <a:pPr rtl="0"/>
            <a:endParaRPr lang="id-ID" noProof="0" dirty="0"/>
          </a:p>
        </p:txBody>
      </p:sp>
      <p:sp>
        <p:nvSpPr>
          <p:cNvPr id="6" name="Tempat Penampung Nomor Slide 5"/>
          <p:cNvSpPr>
            <a:spLocks noGrp="1"/>
          </p:cNvSpPr>
          <p:nvPr>
            <p:ph type="sldNum" sz="quarter" idx="12"/>
          </p:nvPr>
        </p:nvSpPr>
        <p:spPr>
          <a:xfrm>
            <a:off x="9830683" y="6453386"/>
            <a:ext cx="1596292" cy="404614"/>
          </a:xfrm>
        </p:spPr>
        <p:txBody>
          <a:bodyPr rtlCol="0"/>
          <a:lstStyle>
            <a:lvl1pPr>
              <a:defRPr baseline="0">
                <a:solidFill>
                  <a:schemeClr val="tx2"/>
                </a:solidFill>
              </a:defRPr>
            </a:lvl1pPr>
          </a:lstStyle>
          <a:p>
            <a:pPr rtl="0"/>
            <a:fld id="{69E57DC2-970A-4B3E-BB1C-7A09969E49DF}" type="slidenum">
              <a:rPr lang="id-ID" noProof="0" smtClean="0"/>
              <a:pPr/>
              <a:t>‹#›</a:t>
            </a:fld>
            <a:endParaRPr lang="id-ID" noProof="0" dirty="0"/>
          </a:p>
        </p:txBody>
      </p:sp>
      <p:grpSp>
        <p:nvGrpSpPr>
          <p:cNvPr id="7" name="Grup 6"/>
          <p:cNvGrpSpPr/>
          <p:nvPr/>
        </p:nvGrpSpPr>
        <p:grpSpPr>
          <a:xfrm>
            <a:off x="752858" y="744469"/>
            <a:ext cx="10674117" cy="5349671"/>
            <a:chOff x="752858" y="744469"/>
            <a:chExt cx="10674117" cy="5349671"/>
          </a:xfrm>
        </p:grpSpPr>
        <p:sp>
          <p:nvSpPr>
            <p:cNvPr id="11" name="Bentuk bebas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txBody>
            <a:bodyPr/>
            <a:lstStyle/>
            <a:p>
              <a:endParaRPr lang="id-ID"/>
            </a:p>
          </p:txBody>
        </p:sp>
        <p:sp>
          <p:nvSpPr>
            <p:cNvPr id="14" name="Bentuk bebas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txBody>
            <a:bodyPr/>
            <a:lstStyle/>
            <a:p>
              <a:endParaRPr lang="id-ID"/>
            </a:p>
          </p:txBody>
        </p:sp>
      </p:gr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Judul dan Teks Vertikal">
    <p:spTree>
      <p:nvGrpSpPr>
        <p:cNvPr id="1" name=""/>
        <p:cNvGrpSpPr/>
        <p:nvPr/>
      </p:nvGrpSpPr>
      <p:grpSpPr>
        <a:xfrm>
          <a:off x="0" y="0"/>
          <a:ext cx="0" cy="0"/>
          <a:chOff x="0" y="0"/>
          <a:chExt cx="0" cy="0"/>
        </a:xfrm>
      </p:grpSpPr>
      <p:sp>
        <p:nvSpPr>
          <p:cNvPr id="2" name="Judul 1"/>
          <p:cNvSpPr>
            <a:spLocks noGrp="1"/>
          </p:cNvSpPr>
          <p:nvPr>
            <p:ph type="title"/>
          </p:nvPr>
        </p:nvSpPr>
        <p:spPr/>
        <p:txBody>
          <a:bodyPr rtlCol="0"/>
          <a:lstStyle/>
          <a:p>
            <a:pPr rtl="0"/>
            <a:r>
              <a:rPr lang="en-GB" noProof="0"/>
              <a:t>Click to edit Master title style</a:t>
            </a:r>
            <a:endParaRPr lang="id-ID" noProof="0" dirty="0"/>
          </a:p>
        </p:txBody>
      </p:sp>
      <p:sp>
        <p:nvSpPr>
          <p:cNvPr id="3" name="Tempat Penampung Teks Vertikal 2"/>
          <p:cNvSpPr>
            <a:spLocks noGrp="1"/>
          </p:cNvSpPr>
          <p:nvPr>
            <p:ph type="body" orient="vert" idx="1"/>
          </p:nvPr>
        </p:nvSpPr>
        <p:spPr>
          <a:xfrm>
            <a:off x="1371600" y="2295525"/>
            <a:ext cx="9601200" cy="3571875"/>
          </a:xfrm>
        </p:spPr>
        <p:txBody>
          <a:bodyPr vert="eaVert" rtlCol="0"/>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endParaRPr lang="id-ID" noProof="0" dirty="0"/>
          </a:p>
        </p:txBody>
      </p:sp>
      <p:sp>
        <p:nvSpPr>
          <p:cNvPr id="4" name="Tampungan Tanggal 3"/>
          <p:cNvSpPr>
            <a:spLocks noGrp="1"/>
          </p:cNvSpPr>
          <p:nvPr>
            <p:ph type="dt" sz="half" idx="10"/>
          </p:nvPr>
        </p:nvSpPr>
        <p:spPr/>
        <p:txBody>
          <a:bodyPr rtlCol="0"/>
          <a:lstStyle/>
          <a:p>
            <a:pPr rtl="0"/>
            <a:fld id="{A1D587CC-856A-4EAB-BEC2-3DAB5A301FA3}" type="datetime1">
              <a:rPr lang="id-ID" noProof="0" smtClean="0"/>
              <a:t>30/10/2025</a:t>
            </a:fld>
            <a:endParaRPr lang="id-ID" noProof="0" dirty="0"/>
          </a:p>
        </p:txBody>
      </p:sp>
      <p:sp>
        <p:nvSpPr>
          <p:cNvPr id="5" name="Tampungan Kaki 4"/>
          <p:cNvSpPr>
            <a:spLocks noGrp="1"/>
          </p:cNvSpPr>
          <p:nvPr>
            <p:ph type="ftr" sz="quarter" idx="11"/>
          </p:nvPr>
        </p:nvSpPr>
        <p:spPr/>
        <p:txBody>
          <a:bodyPr rtlCol="0"/>
          <a:lstStyle/>
          <a:p>
            <a:pPr rtl="0"/>
            <a:endParaRPr lang="id-ID" noProof="0" dirty="0"/>
          </a:p>
        </p:txBody>
      </p:sp>
      <p:sp>
        <p:nvSpPr>
          <p:cNvPr id="6" name="Tempat Penampung Nomor Slide 5"/>
          <p:cNvSpPr>
            <a:spLocks noGrp="1"/>
          </p:cNvSpPr>
          <p:nvPr>
            <p:ph type="sldNum" sz="quarter" idx="12"/>
          </p:nvPr>
        </p:nvSpPr>
        <p:spPr/>
        <p:txBody>
          <a:bodyPr rtlCol="0"/>
          <a:lstStyle/>
          <a:p>
            <a:pPr rtl="0"/>
            <a:fld id="{69E57DC2-970A-4B3E-BB1C-7A09969E49DF}" type="slidenum">
              <a:rPr lang="id-ID" noProof="0" smtClean="0"/>
              <a:t>‹#›</a:t>
            </a:fld>
            <a:endParaRPr lang="id-ID" noProof="0"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ks dan Judul Vertikal">
    <p:spTree>
      <p:nvGrpSpPr>
        <p:cNvPr id="1" name=""/>
        <p:cNvGrpSpPr/>
        <p:nvPr/>
      </p:nvGrpSpPr>
      <p:grpSpPr>
        <a:xfrm>
          <a:off x="0" y="0"/>
          <a:ext cx="0" cy="0"/>
          <a:chOff x="0" y="0"/>
          <a:chExt cx="0" cy="0"/>
        </a:xfrm>
      </p:grpSpPr>
      <p:sp>
        <p:nvSpPr>
          <p:cNvPr id="2" name="Judul Vertikal 1"/>
          <p:cNvSpPr>
            <a:spLocks noGrp="1"/>
          </p:cNvSpPr>
          <p:nvPr>
            <p:ph type="title" orient="vert"/>
          </p:nvPr>
        </p:nvSpPr>
        <p:spPr>
          <a:xfrm>
            <a:off x="9596561" y="624156"/>
            <a:ext cx="1565766" cy="5243244"/>
          </a:xfrm>
        </p:spPr>
        <p:txBody>
          <a:bodyPr vert="eaVert" rtlCol="0"/>
          <a:lstStyle/>
          <a:p>
            <a:pPr rtl="0"/>
            <a:r>
              <a:rPr lang="en-GB" noProof="0"/>
              <a:t>Click to edit Master title style</a:t>
            </a:r>
            <a:endParaRPr lang="id-ID" noProof="0" dirty="0"/>
          </a:p>
        </p:txBody>
      </p:sp>
      <p:sp>
        <p:nvSpPr>
          <p:cNvPr id="3" name="Tempat Penampung Teks Vertikal 2"/>
          <p:cNvSpPr>
            <a:spLocks noGrp="1"/>
          </p:cNvSpPr>
          <p:nvPr>
            <p:ph type="body" orient="vert" idx="1"/>
          </p:nvPr>
        </p:nvSpPr>
        <p:spPr>
          <a:xfrm>
            <a:off x="1371600" y="624156"/>
            <a:ext cx="8179641" cy="5243244"/>
          </a:xfrm>
        </p:spPr>
        <p:txBody>
          <a:bodyPr vert="eaVert" rtlCol="0"/>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endParaRPr lang="id-ID" noProof="0" dirty="0"/>
          </a:p>
        </p:txBody>
      </p:sp>
      <p:sp>
        <p:nvSpPr>
          <p:cNvPr id="4" name="Tampungan Tanggal 3"/>
          <p:cNvSpPr>
            <a:spLocks noGrp="1"/>
          </p:cNvSpPr>
          <p:nvPr>
            <p:ph type="dt" sz="half" idx="10"/>
          </p:nvPr>
        </p:nvSpPr>
        <p:spPr/>
        <p:txBody>
          <a:bodyPr rtlCol="0"/>
          <a:lstStyle/>
          <a:p>
            <a:pPr rtl="0"/>
            <a:fld id="{4959CD38-1963-4E6F-8A51-4FD2B84F44AC}" type="datetime1">
              <a:rPr lang="id-ID" noProof="0" smtClean="0"/>
              <a:t>30/10/2025</a:t>
            </a:fld>
            <a:endParaRPr lang="id-ID" noProof="0" dirty="0"/>
          </a:p>
        </p:txBody>
      </p:sp>
      <p:sp>
        <p:nvSpPr>
          <p:cNvPr id="5" name="Tampungan Kaki 4"/>
          <p:cNvSpPr>
            <a:spLocks noGrp="1"/>
          </p:cNvSpPr>
          <p:nvPr>
            <p:ph type="ftr" sz="quarter" idx="11"/>
          </p:nvPr>
        </p:nvSpPr>
        <p:spPr/>
        <p:txBody>
          <a:bodyPr rtlCol="0"/>
          <a:lstStyle/>
          <a:p>
            <a:pPr rtl="0"/>
            <a:endParaRPr lang="id-ID" noProof="0" dirty="0"/>
          </a:p>
        </p:txBody>
      </p:sp>
      <p:sp>
        <p:nvSpPr>
          <p:cNvPr id="6" name="Tempat Penampung Nomor Slide 5"/>
          <p:cNvSpPr>
            <a:spLocks noGrp="1"/>
          </p:cNvSpPr>
          <p:nvPr>
            <p:ph type="sldNum" sz="quarter" idx="12"/>
          </p:nvPr>
        </p:nvSpPr>
        <p:spPr/>
        <p:txBody>
          <a:bodyPr rtlCol="0"/>
          <a:lstStyle/>
          <a:p>
            <a:pPr rtl="0"/>
            <a:fld id="{69E57DC2-970A-4B3E-BB1C-7A09969E49DF}" type="slidenum">
              <a:rPr lang="id-ID" noProof="0" smtClean="0"/>
              <a:t>‹#›</a:t>
            </a:fld>
            <a:endParaRPr lang="id-ID" noProof="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Judul dan Konten">
    <p:spTree>
      <p:nvGrpSpPr>
        <p:cNvPr id="1" name=""/>
        <p:cNvGrpSpPr/>
        <p:nvPr/>
      </p:nvGrpSpPr>
      <p:grpSpPr>
        <a:xfrm>
          <a:off x="0" y="0"/>
          <a:ext cx="0" cy="0"/>
          <a:chOff x="0" y="0"/>
          <a:chExt cx="0" cy="0"/>
        </a:xfrm>
      </p:grpSpPr>
      <p:sp>
        <p:nvSpPr>
          <p:cNvPr id="2" name="Judul 1"/>
          <p:cNvSpPr>
            <a:spLocks noGrp="1"/>
          </p:cNvSpPr>
          <p:nvPr>
            <p:ph type="title"/>
          </p:nvPr>
        </p:nvSpPr>
        <p:spPr/>
        <p:txBody>
          <a:bodyPr rtlCol="0"/>
          <a:lstStyle/>
          <a:p>
            <a:pPr rtl="0"/>
            <a:r>
              <a:rPr lang="en-GB" noProof="0"/>
              <a:t>Click to edit Master title style</a:t>
            </a:r>
            <a:endParaRPr lang="id-ID" noProof="0" dirty="0"/>
          </a:p>
        </p:txBody>
      </p:sp>
      <p:sp>
        <p:nvSpPr>
          <p:cNvPr id="3" name="Tempat Penampung Konten 2"/>
          <p:cNvSpPr>
            <a:spLocks noGrp="1"/>
          </p:cNvSpPr>
          <p:nvPr>
            <p:ph idx="1"/>
          </p:nvPr>
        </p:nvSpPr>
        <p:spPr/>
        <p:txBody>
          <a:bodyPr rtlCol="0"/>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endParaRPr lang="id-ID" noProof="0" dirty="0"/>
          </a:p>
        </p:txBody>
      </p:sp>
      <p:sp>
        <p:nvSpPr>
          <p:cNvPr id="4" name="Tampungan Tanggal 3"/>
          <p:cNvSpPr>
            <a:spLocks noGrp="1"/>
          </p:cNvSpPr>
          <p:nvPr>
            <p:ph type="dt" sz="half" idx="10"/>
          </p:nvPr>
        </p:nvSpPr>
        <p:spPr/>
        <p:txBody>
          <a:bodyPr rtlCol="0"/>
          <a:lstStyle/>
          <a:p>
            <a:pPr rtl="0"/>
            <a:fld id="{017631E0-5A0D-4DA5-AE59-4FAAC2AD6D3E}" type="datetime1">
              <a:rPr lang="id-ID" noProof="0" smtClean="0"/>
              <a:t>30/10/2025</a:t>
            </a:fld>
            <a:endParaRPr lang="id-ID" noProof="0" dirty="0"/>
          </a:p>
        </p:txBody>
      </p:sp>
      <p:sp>
        <p:nvSpPr>
          <p:cNvPr id="5" name="Tampungan Kaki 4"/>
          <p:cNvSpPr>
            <a:spLocks noGrp="1"/>
          </p:cNvSpPr>
          <p:nvPr>
            <p:ph type="ftr" sz="quarter" idx="11"/>
          </p:nvPr>
        </p:nvSpPr>
        <p:spPr/>
        <p:txBody>
          <a:bodyPr rtlCol="0"/>
          <a:lstStyle/>
          <a:p>
            <a:pPr rtl="0"/>
            <a:endParaRPr lang="id-ID" noProof="0" dirty="0"/>
          </a:p>
        </p:txBody>
      </p:sp>
      <p:sp>
        <p:nvSpPr>
          <p:cNvPr id="6" name="Tempat Penampung Nomor Slide 5"/>
          <p:cNvSpPr>
            <a:spLocks noGrp="1"/>
          </p:cNvSpPr>
          <p:nvPr>
            <p:ph type="sldNum" sz="quarter" idx="12"/>
          </p:nvPr>
        </p:nvSpPr>
        <p:spPr/>
        <p:txBody>
          <a:bodyPr rtlCol="0"/>
          <a:lstStyle/>
          <a:p>
            <a:pPr rtl="0"/>
            <a:fld id="{69E57DC2-970A-4B3E-BB1C-7A09969E49DF}" type="slidenum">
              <a:rPr lang="id-ID" noProof="0" smtClean="0"/>
              <a:t>‹#›</a:t>
            </a:fld>
            <a:endParaRPr lang="id-ID" noProof="0"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Header Bagian">
    <p:bg>
      <p:bgRef idx="1001">
        <a:schemeClr val="bg2"/>
      </p:bgRef>
    </p:bg>
    <p:spTree>
      <p:nvGrpSpPr>
        <p:cNvPr id="1" name=""/>
        <p:cNvGrpSpPr/>
        <p:nvPr/>
      </p:nvGrpSpPr>
      <p:grpSpPr>
        <a:xfrm>
          <a:off x="0" y="0"/>
          <a:ext cx="0" cy="0"/>
          <a:chOff x="0" y="0"/>
          <a:chExt cx="0" cy="0"/>
        </a:xfrm>
      </p:grpSpPr>
      <p:sp>
        <p:nvSpPr>
          <p:cNvPr id="2" name="Judul 1"/>
          <p:cNvSpPr>
            <a:spLocks noGrp="1"/>
          </p:cNvSpPr>
          <p:nvPr>
            <p:ph type="title"/>
          </p:nvPr>
        </p:nvSpPr>
        <p:spPr>
          <a:xfrm>
            <a:off x="765025" y="1301360"/>
            <a:ext cx="9612971" cy="2852737"/>
          </a:xfrm>
        </p:spPr>
        <p:txBody>
          <a:bodyPr rtlCol="0" anchor="b">
            <a:normAutofit/>
          </a:bodyPr>
          <a:lstStyle>
            <a:lvl1pPr algn="r">
              <a:defRPr sz="7200" cap="all" baseline="0">
                <a:solidFill>
                  <a:schemeClr val="tx2"/>
                </a:solidFill>
              </a:defRPr>
            </a:lvl1pPr>
          </a:lstStyle>
          <a:p>
            <a:pPr rtl="0"/>
            <a:r>
              <a:rPr lang="en-GB" noProof="0"/>
              <a:t>Click to edit Master title style</a:t>
            </a:r>
            <a:endParaRPr lang="id-ID" noProof="0" dirty="0"/>
          </a:p>
        </p:txBody>
      </p:sp>
      <p:sp>
        <p:nvSpPr>
          <p:cNvPr id="3" name="Tampungan Teks 2"/>
          <p:cNvSpPr>
            <a:spLocks noGrp="1"/>
          </p:cNvSpPr>
          <p:nvPr>
            <p:ph type="body" idx="1"/>
          </p:nvPr>
        </p:nvSpPr>
        <p:spPr>
          <a:xfrm>
            <a:off x="765025" y="4216328"/>
            <a:ext cx="9612971" cy="1143324"/>
          </a:xfrm>
        </p:spPr>
        <p:txBody>
          <a:bodyPr rtlCol="0"/>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n-GB" noProof="0"/>
              <a:t>Click to edit Master text styles</a:t>
            </a:r>
          </a:p>
        </p:txBody>
      </p:sp>
      <p:sp>
        <p:nvSpPr>
          <p:cNvPr id="4" name="Tampungan Tanggal 3"/>
          <p:cNvSpPr>
            <a:spLocks noGrp="1"/>
          </p:cNvSpPr>
          <p:nvPr>
            <p:ph type="dt" sz="half" idx="10"/>
          </p:nvPr>
        </p:nvSpPr>
        <p:spPr>
          <a:xfrm>
            <a:off x="738908" y="6453386"/>
            <a:ext cx="1622409" cy="404614"/>
          </a:xfrm>
        </p:spPr>
        <p:txBody>
          <a:bodyPr rtlCol="0"/>
          <a:lstStyle>
            <a:lvl1pPr>
              <a:defRPr>
                <a:solidFill>
                  <a:schemeClr val="tx2"/>
                </a:solidFill>
              </a:defRPr>
            </a:lvl1pPr>
          </a:lstStyle>
          <a:p>
            <a:pPr rtl="0"/>
            <a:fld id="{00865F08-C301-4ED4-B773-E6C9B8D7FF83}" type="datetime1">
              <a:rPr lang="id-ID" noProof="0" smtClean="0"/>
              <a:t>30/10/2025</a:t>
            </a:fld>
            <a:endParaRPr lang="id-ID" noProof="0" dirty="0"/>
          </a:p>
        </p:txBody>
      </p:sp>
      <p:sp>
        <p:nvSpPr>
          <p:cNvPr id="5" name="Tampungan Kaki 4"/>
          <p:cNvSpPr>
            <a:spLocks noGrp="1"/>
          </p:cNvSpPr>
          <p:nvPr>
            <p:ph type="ftr" sz="quarter" idx="11"/>
          </p:nvPr>
        </p:nvSpPr>
        <p:spPr>
          <a:xfrm>
            <a:off x="2584312" y="6453386"/>
            <a:ext cx="7023377" cy="404614"/>
          </a:xfrm>
        </p:spPr>
        <p:txBody>
          <a:bodyPr rtlCol="0"/>
          <a:lstStyle>
            <a:lvl1pPr algn="ctr">
              <a:defRPr>
                <a:solidFill>
                  <a:schemeClr val="tx2"/>
                </a:solidFill>
              </a:defRPr>
            </a:lvl1pPr>
          </a:lstStyle>
          <a:p>
            <a:pPr rtl="0"/>
            <a:endParaRPr lang="id-ID" noProof="0" dirty="0"/>
          </a:p>
        </p:txBody>
      </p:sp>
      <p:sp>
        <p:nvSpPr>
          <p:cNvPr id="6" name="Tempat Penampung Nomor Slide 5"/>
          <p:cNvSpPr>
            <a:spLocks noGrp="1"/>
          </p:cNvSpPr>
          <p:nvPr>
            <p:ph type="sldNum" sz="quarter" idx="12"/>
          </p:nvPr>
        </p:nvSpPr>
        <p:spPr>
          <a:xfrm>
            <a:off x="9830683" y="6453386"/>
            <a:ext cx="1596292" cy="404614"/>
          </a:xfrm>
        </p:spPr>
        <p:txBody>
          <a:bodyPr rtlCol="0"/>
          <a:lstStyle>
            <a:lvl1pPr>
              <a:defRPr>
                <a:solidFill>
                  <a:schemeClr val="tx2"/>
                </a:solidFill>
              </a:defRPr>
            </a:lvl1pPr>
          </a:lstStyle>
          <a:p>
            <a:pPr rtl="0"/>
            <a:fld id="{69E57DC2-970A-4B3E-BB1C-7A09969E49DF}" type="slidenum">
              <a:rPr lang="id-ID" noProof="0" smtClean="0"/>
              <a:pPr/>
              <a:t>‹#›</a:t>
            </a:fld>
            <a:endParaRPr lang="id-ID" noProof="0" dirty="0"/>
          </a:p>
        </p:txBody>
      </p:sp>
      <p:sp>
        <p:nvSpPr>
          <p:cNvPr id="7" name="Bentuk bebas 6" title="Tanda Potong"/>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 Konten">
    <p:spTree>
      <p:nvGrpSpPr>
        <p:cNvPr id="1" name=""/>
        <p:cNvGrpSpPr/>
        <p:nvPr/>
      </p:nvGrpSpPr>
      <p:grpSpPr>
        <a:xfrm>
          <a:off x="0" y="0"/>
          <a:ext cx="0" cy="0"/>
          <a:chOff x="0" y="0"/>
          <a:chExt cx="0" cy="0"/>
        </a:xfrm>
      </p:grpSpPr>
      <p:sp>
        <p:nvSpPr>
          <p:cNvPr id="2" name="Judul 1"/>
          <p:cNvSpPr>
            <a:spLocks noGrp="1"/>
          </p:cNvSpPr>
          <p:nvPr>
            <p:ph type="title"/>
          </p:nvPr>
        </p:nvSpPr>
        <p:spPr/>
        <p:txBody>
          <a:bodyPr rtlCol="0"/>
          <a:lstStyle>
            <a:lvl1pPr>
              <a:defRPr>
                <a:solidFill>
                  <a:schemeClr val="tx2"/>
                </a:solidFill>
              </a:defRPr>
            </a:lvl1pPr>
          </a:lstStyle>
          <a:p>
            <a:pPr rtl="0"/>
            <a:r>
              <a:rPr lang="en-GB" noProof="0"/>
              <a:t>Click to edit Master title style</a:t>
            </a:r>
            <a:endParaRPr lang="id-ID" noProof="0" dirty="0"/>
          </a:p>
        </p:txBody>
      </p:sp>
      <p:sp>
        <p:nvSpPr>
          <p:cNvPr id="3" name="Tempat Penampung Konten 2"/>
          <p:cNvSpPr>
            <a:spLocks noGrp="1"/>
          </p:cNvSpPr>
          <p:nvPr>
            <p:ph sz="half" idx="1"/>
          </p:nvPr>
        </p:nvSpPr>
        <p:spPr>
          <a:xfrm>
            <a:off x="1371600" y="2285999"/>
            <a:ext cx="4447786" cy="3581401"/>
          </a:xfrm>
        </p:spPr>
        <p:txBody>
          <a:bodyPr rtlCol="0"/>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endParaRPr lang="id-ID" noProof="0" dirty="0"/>
          </a:p>
        </p:txBody>
      </p:sp>
      <p:sp>
        <p:nvSpPr>
          <p:cNvPr id="4" name="Tempat Penampung Konten 3"/>
          <p:cNvSpPr>
            <a:spLocks noGrp="1"/>
          </p:cNvSpPr>
          <p:nvPr>
            <p:ph sz="half" idx="2"/>
          </p:nvPr>
        </p:nvSpPr>
        <p:spPr>
          <a:xfrm>
            <a:off x="6525403" y="2285999"/>
            <a:ext cx="4447786" cy="3581401"/>
          </a:xfrm>
        </p:spPr>
        <p:txBody>
          <a:bodyPr rtlCol="0"/>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endParaRPr lang="id-ID" noProof="0" dirty="0"/>
          </a:p>
        </p:txBody>
      </p:sp>
      <p:sp>
        <p:nvSpPr>
          <p:cNvPr id="5" name="Tampungan Tanggal 4"/>
          <p:cNvSpPr>
            <a:spLocks noGrp="1"/>
          </p:cNvSpPr>
          <p:nvPr>
            <p:ph type="dt" sz="half" idx="10"/>
          </p:nvPr>
        </p:nvSpPr>
        <p:spPr/>
        <p:txBody>
          <a:bodyPr rtlCol="0"/>
          <a:lstStyle/>
          <a:p>
            <a:pPr rtl="0"/>
            <a:fld id="{A51BB13A-23AF-4DD9-9E6A-F507353A9207}" type="datetime1">
              <a:rPr lang="id-ID" noProof="0" smtClean="0"/>
              <a:t>30/10/2025</a:t>
            </a:fld>
            <a:endParaRPr lang="id-ID" noProof="0" dirty="0"/>
          </a:p>
        </p:txBody>
      </p:sp>
      <p:sp>
        <p:nvSpPr>
          <p:cNvPr id="6" name="Tampungan Kaki 5"/>
          <p:cNvSpPr>
            <a:spLocks noGrp="1"/>
          </p:cNvSpPr>
          <p:nvPr>
            <p:ph type="ftr" sz="quarter" idx="11"/>
          </p:nvPr>
        </p:nvSpPr>
        <p:spPr/>
        <p:txBody>
          <a:bodyPr rtlCol="0"/>
          <a:lstStyle/>
          <a:p>
            <a:pPr rtl="0"/>
            <a:endParaRPr lang="id-ID" noProof="0" dirty="0"/>
          </a:p>
        </p:txBody>
      </p:sp>
      <p:sp>
        <p:nvSpPr>
          <p:cNvPr id="7" name="Tempat Penampung Nomor Slide 6"/>
          <p:cNvSpPr>
            <a:spLocks noGrp="1"/>
          </p:cNvSpPr>
          <p:nvPr>
            <p:ph type="sldNum" sz="quarter" idx="12"/>
          </p:nvPr>
        </p:nvSpPr>
        <p:spPr/>
        <p:txBody>
          <a:bodyPr rtlCol="0"/>
          <a:lstStyle/>
          <a:p>
            <a:pPr rtl="0"/>
            <a:fld id="{69E57DC2-970A-4B3E-BB1C-7A09969E49DF}" type="slidenum">
              <a:rPr lang="id-ID" noProof="0" smtClean="0"/>
              <a:t>‹#›</a:t>
            </a:fld>
            <a:endParaRPr lang="id-ID" noProof="0"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Perbandingan">
    <p:spTree>
      <p:nvGrpSpPr>
        <p:cNvPr id="1" name=""/>
        <p:cNvGrpSpPr/>
        <p:nvPr/>
      </p:nvGrpSpPr>
      <p:grpSpPr>
        <a:xfrm>
          <a:off x="0" y="0"/>
          <a:ext cx="0" cy="0"/>
          <a:chOff x="0" y="0"/>
          <a:chExt cx="0" cy="0"/>
        </a:xfrm>
      </p:grpSpPr>
      <p:sp>
        <p:nvSpPr>
          <p:cNvPr id="2" name="Judul 1"/>
          <p:cNvSpPr>
            <a:spLocks noGrp="1"/>
          </p:cNvSpPr>
          <p:nvPr>
            <p:ph type="title"/>
          </p:nvPr>
        </p:nvSpPr>
        <p:spPr>
          <a:xfrm>
            <a:off x="1371600" y="685800"/>
            <a:ext cx="9601200" cy="1485900"/>
          </a:xfrm>
        </p:spPr>
        <p:txBody>
          <a:bodyPr rtlCol="0"/>
          <a:lstStyle>
            <a:lvl1pPr>
              <a:defRPr>
                <a:solidFill>
                  <a:schemeClr val="tx2"/>
                </a:solidFill>
              </a:defRPr>
            </a:lvl1pPr>
          </a:lstStyle>
          <a:p>
            <a:pPr rtl="0"/>
            <a:r>
              <a:rPr lang="en-GB" noProof="0"/>
              <a:t>Click to edit Master title style</a:t>
            </a:r>
            <a:endParaRPr lang="id-ID" noProof="0" dirty="0"/>
          </a:p>
        </p:txBody>
      </p:sp>
      <p:sp>
        <p:nvSpPr>
          <p:cNvPr id="3" name="Tempat Penampung Teks 2"/>
          <p:cNvSpPr>
            <a:spLocks noGrp="1"/>
          </p:cNvSpPr>
          <p:nvPr>
            <p:ph type="body" idx="1"/>
          </p:nvPr>
        </p:nvSpPr>
        <p:spPr>
          <a:xfrm>
            <a:off x="1371600" y="2340864"/>
            <a:ext cx="4443984" cy="823912"/>
          </a:xfrm>
        </p:spPr>
        <p:txBody>
          <a:bodyPr rtlCol="0"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a:t>Click to edit Master text styles</a:t>
            </a:r>
          </a:p>
        </p:txBody>
      </p:sp>
      <p:sp>
        <p:nvSpPr>
          <p:cNvPr id="4" name="Tempat Penampung Konten 3"/>
          <p:cNvSpPr>
            <a:spLocks noGrp="1"/>
          </p:cNvSpPr>
          <p:nvPr>
            <p:ph sz="half" idx="2"/>
          </p:nvPr>
        </p:nvSpPr>
        <p:spPr>
          <a:xfrm>
            <a:off x="1371600" y="3305207"/>
            <a:ext cx="4443984" cy="2562193"/>
          </a:xfrm>
        </p:spPr>
        <p:txBody>
          <a:bodyPr rtlCol="0"/>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endParaRPr lang="id-ID" noProof="0" dirty="0"/>
          </a:p>
        </p:txBody>
      </p:sp>
      <p:sp>
        <p:nvSpPr>
          <p:cNvPr id="5" name="Tempat Penampung Teks 4"/>
          <p:cNvSpPr>
            <a:spLocks noGrp="1"/>
          </p:cNvSpPr>
          <p:nvPr>
            <p:ph type="body" sz="quarter" idx="3"/>
          </p:nvPr>
        </p:nvSpPr>
        <p:spPr>
          <a:xfrm>
            <a:off x="6525014" y="2340864"/>
            <a:ext cx="4443984" cy="823912"/>
          </a:xfrm>
        </p:spPr>
        <p:txBody>
          <a:bodyPr rtlCol="0"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a:t>Click to edit Master text styles</a:t>
            </a:r>
          </a:p>
        </p:txBody>
      </p:sp>
      <p:sp>
        <p:nvSpPr>
          <p:cNvPr id="6" name="Tempat Penampung Konten 5"/>
          <p:cNvSpPr>
            <a:spLocks noGrp="1"/>
          </p:cNvSpPr>
          <p:nvPr>
            <p:ph sz="quarter" idx="4"/>
          </p:nvPr>
        </p:nvSpPr>
        <p:spPr>
          <a:xfrm>
            <a:off x="6525014" y="3305207"/>
            <a:ext cx="4443984" cy="2562193"/>
          </a:xfrm>
        </p:spPr>
        <p:txBody>
          <a:bodyPr rtlCol="0"/>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endParaRPr lang="id-ID" noProof="0" dirty="0"/>
          </a:p>
        </p:txBody>
      </p:sp>
      <p:sp>
        <p:nvSpPr>
          <p:cNvPr id="7" name="Tampungan Tanggal 6"/>
          <p:cNvSpPr>
            <a:spLocks noGrp="1"/>
          </p:cNvSpPr>
          <p:nvPr>
            <p:ph type="dt" sz="half" idx="10"/>
          </p:nvPr>
        </p:nvSpPr>
        <p:spPr/>
        <p:txBody>
          <a:bodyPr rtlCol="0"/>
          <a:lstStyle/>
          <a:p>
            <a:pPr rtl="0"/>
            <a:fld id="{4CDEA757-B961-4CD8-AF94-7E3A592262E0}" type="datetime1">
              <a:rPr lang="id-ID" noProof="0" smtClean="0"/>
              <a:t>30/10/2025</a:t>
            </a:fld>
            <a:endParaRPr lang="id-ID" noProof="0" dirty="0"/>
          </a:p>
        </p:txBody>
      </p:sp>
      <p:sp>
        <p:nvSpPr>
          <p:cNvPr id="8" name="Tampungan Kaki 7"/>
          <p:cNvSpPr>
            <a:spLocks noGrp="1"/>
          </p:cNvSpPr>
          <p:nvPr>
            <p:ph type="ftr" sz="quarter" idx="11"/>
          </p:nvPr>
        </p:nvSpPr>
        <p:spPr/>
        <p:txBody>
          <a:bodyPr rtlCol="0"/>
          <a:lstStyle/>
          <a:p>
            <a:pPr rtl="0"/>
            <a:endParaRPr lang="id-ID" noProof="0" dirty="0"/>
          </a:p>
        </p:txBody>
      </p:sp>
      <p:sp>
        <p:nvSpPr>
          <p:cNvPr id="9" name="Tempat Penampung Nomor Slide 8"/>
          <p:cNvSpPr>
            <a:spLocks noGrp="1"/>
          </p:cNvSpPr>
          <p:nvPr>
            <p:ph type="sldNum" sz="quarter" idx="12"/>
          </p:nvPr>
        </p:nvSpPr>
        <p:spPr/>
        <p:txBody>
          <a:bodyPr rtlCol="0"/>
          <a:lstStyle/>
          <a:p>
            <a:pPr rtl="0"/>
            <a:fld id="{69E57DC2-970A-4B3E-BB1C-7A09969E49DF}" type="slidenum">
              <a:rPr lang="id-ID" noProof="0" smtClean="0"/>
              <a:t>‹#›</a:t>
            </a:fld>
            <a:endParaRPr lang="id-ID" noProof="0"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Judul Saja">
    <p:spTree>
      <p:nvGrpSpPr>
        <p:cNvPr id="1" name=""/>
        <p:cNvGrpSpPr/>
        <p:nvPr/>
      </p:nvGrpSpPr>
      <p:grpSpPr>
        <a:xfrm>
          <a:off x="0" y="0"/>
          <a:ext cx="0" cy="0"/>
          <a:chOff x="0" y="0"/>
          <a:chExt cx="0" cy="0"/>
        </a:xfrm>
      </p:grpSpPr>
      <p:sp>
        <p:nvSpPr>
          <p:cNvPr id="2" name="Judul 1"/>
          <p:cNvSpPr>
            <a:spLocks noGrp="1"/>
          </p:cNvSpPr>
          <p:nvPr>
            <p:ph type="title"/>
          </p:nvPr>
        </p:nvSpPr>
        <p:spPr/>
        <p:txBody>
          <a:bodyPr rtlCol="0"/>
          <a:lstStyle/>
          <a:p>
            <a:pPr rtl="0"/>
            <a:r>
              <a:rPr lang="en-GB" noProof="0"/>
              <a:t>Click to edit Master title style</a:t>
            </a:r>
            <a:endParaRPr lang="id-ID" noProof="0" dirty="0"/>
          </a:p>
        </p:txBody>
      </p:sp>
      <p:sp>
        <p:nvSpPr>
          <p:cNvPr id="3" name="Tampungan Tanggal 2"/>
          <p:cNvSpPr>
            <a:spLocks noGrp="1"/>
          </p:cNvSpPr>
          <p:nvPr>
            <p:ph type="dt" sz="half" idx="10"/>
          </p:nvPr>
        </p:nvSpPr>
        <p:spPr/>
        <p:txBody>
          <a:bodyPr rtlCol="0"/>
          <a:lstStyle/>
          <a:p>
            <a:pPr rtl="0"/>
            <a:fld id="{DC39B2E9-C267-4B59-8104-95A026DA701A}" type="datetime1">
              <a:rPr lang="id-ID" noProof="0" smtClean="0"/>
              <a:t>30/10/2025</a:t>
            </a:fld>
            <a:endParaRPr lang="id-ID" noProof="0" dirty="0"/>
          </a:p>
        </p:txBody>
      </p:sp>
      <p:sp>
        <p:nvSpPr>
          <p:cNvPr id="4" name="Tampungan Kaki 3"/>
          <p:cNvSpPr>
            <a:spLocks noGrp="1"/>
          </p:cNvSpPr>
          <p:nvPr>
            <p:ph type="ftr" sz="quarter" idx="11"/>
          </p:nvPr>
        </p:nvSpPr>
        <p:spPr/>
        <p:txBody>
          <a:bodyPr rtlCol="0"/>
          <a:lstStyle/>
          <a:p>
            <a:pPr rtl="0"/>
            <a:endParaRPr lang="id-ID" noProof="0" dirty="0"/>
          </a:p>
        </p:txBody>
      </p:sp>
      <p:sp>
        <p:nvSpPr>
          <p:cNvPr id="5" name="Tempat Penampung Nomor Slide 4"/>
          <p:cNvSpPr>
            <a:spLocks noGrp="1"/>
          </p:cNvSpPr>
          <p:nvPr>
            <p:ph type="sldNum" sz="quarter" idx="12"/>
          </p:nvPr>
        </p:nvSpPr>
        <p:spPr/>
        <p:txBody>
          <a:bodyPr rtlCol="0"/>
          <a:lstStyle/>
          <a:p>
            <a:pPr rtl="0"/>
            <a:fld id="{69E57DC2-970A-4B3E-BB1C-7A09969E49DF}" type="slidenum">
              <a:rPr lang="id-ID" noProof="0" smtClean="0"/>
              <a:t>‹#›</a:t>
            </a:fld>
            <a:endParaRPr lang="id-ID" noProof="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Kosong">
    <p:spTree>
      <p:nvGrpSpPr>
        <p:cNvPr id="1" name=""/>
        <p:cNvGrpSpPr/>
        <p:nvPr/>
      </p:nvGrpSpPr>
      <p:grpSpPr>
        <a:xfrm>
          <a:off x="0" y="0"/>
          <a:ext cx="0" cy="0"/>
          <a:chOff x="0" y="0"/>
          <a:chExt cx="0" cy="0"/>
        </a:xfrm>
      </p:grpSpPr>
      <p:sp>
        <p:nvSpPr>
          <p:cNvPr id="2" name="Tampungan Tanggal 1"/>
          <p:cNvSpPr>
            <a:spLocks noGrp="1"/>
          </p:cNvSpPr>
          <p:nvPr>
            <p:ph type="dt" sz="half" idx="10"/>
          </p:nvPr>
        </p:nvSpPr>
        <p:spPr/>
        <p:txBody>
          <a:bodyPr rtlCol="0"/>
          <a:lstStyle/>
          <a:p>
            <a:pPr rtl="0"/>
            <a:fld id="{E1D2DED8-112E-4B7E-B26A-756ADC1EAA82}" type="datetime1">
              <a:rPr lang="id-ID" noProof="0" smtClean="0"/>
              <a:t>30/10/2025</a:t>
            </a:fld>
            <a:endParaRPr lang="id-ID" noProof="0" dirty="0"/>
          </a:p>
        </p:txBody>
      </p:sp>
      <p:sp>
        <p:nvSpPr>
          <p:cNvPr id="3" name="Tampungan Kaki 2"/>
          <p:cNvSpPr>
            <a:spLocks noGrp="1"/>
          </p:cNvSpPr>
          <p:nvPr>
            <p:ph type="ftr" sz="quarter" idx="11"/>
          </p:nvPr>
        </p:nvSpPr>
        <p:spPr/>
        <p:txBody>
          <a:bodyPr rtlCol="0"/>
          <a:lstStyle/>
          <a:p>
            <a:pPr rtl="0"/>
            <a:endParaRPr lang="id-ID" noProof="0" dirty="0"/>
          </a:p>
        </p:txBody>
      </p:sp>
      <p:sp>
        <p:nvSpPr>
          <p:cNvPr id="4" name="Tempat Penampung Nomor Slide 3"/>
          <p:cNvSpPr>
            <a:spLocks noGrp="1"/>
          </p:cNvSpPr>
          <p:nvPr>
            <p:ph type="sldNum" sz="quarter" idx="12"/>
          </p:nvPr>
        </p:nvSpPr>
        <p:spPr/>
        <p:txBody>
          <a:bodyPr rtlCol="0"/>
          <a:lstStyle/>
          <a:p>
            <a:pPr rtl="0"/>
            <a:fld id="{69E57DC2-970A-4B3E-BB1C-7A09969E49DF}" type="slidenum">
              <a:rPr lang="id-ID" noProof="0" smtClean="0"/>
              <a:t>‹#›</a:t>
            </a:fld>
            <a:endParaRPr lang="id-ID" noProof="0"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Konten dengan Keterangan">
    <p:spTree>
      <p:nvGrpSpPr>
        <p:cNvPr id="1" name=""/>
        <p:cNvGrpSpPr/>
        <p:nvPr/>
      </p:nvGrpSpPr>
      <p:grpSpPr>
        <a:xfrm>
          <a:off x="0" y="0"/>
          <a:ext cx="0" cy="0"/>
          <a:chOff x="0" y="0"/>
          <a:chExt cx="0" cy="0"/>
        </a:xfrm>
      </p:grpSpPr>
      <p:sp>
        <p:nvSpPr>
          <p:cNvPr id="8" name="Persegi panjang 7" title="Bentuk Latar Belakang"/>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Judul 1"/>
          <p:cNvSpPr>
            <a:spLocks noGrp="1"/>
          </p:cNvSpPr>
          <p:nvPr>
            <p:ph type="title"/>
          </p:nvPr>
        </p:nvSpPr>
        <p:spPr>
          <a:xfrm>
            <a:off x="723900" y="685800"/>
            <a:ext cx="3855720" cy="2157884"/>
          </a:xfrm>
        </p:spPr>
        <p:txBody>
          <a:bodyPr rtlCol="0" anchor="t">
            <a:noAutofit/>
          </a:bodyPr>
          <a:lstStyle>
            <a:lvl1pPr>
              <a:lnSpc>
                <a:spcPct val="84000"/>
              </a:lnSpc>
              <a:defRPr sz="4800" baseline="0">
                <a:solidFill>
                  <a:schemeClr val="tx2"/>
                </a:solidFill>
              </a:defRPr>
            </a:lvl1pPr>
          </a:lstStyle>
          <a:p>
            <a:pPr rtl="0"/>
            <a:r>
              <a:rPr lang="en-GB" noProof="0"/>
              <a:t>Click to edit Master title style</a:t>
            </a:r>
            <a:endParaRPr lang="id-ID" noProof="0" dirty="0"/>
          </a:p>
        </p:txBody>
      </p:sp>
      <p:sp>
        <p:nvSpPr>
          <p:cNvPr id="3" name="Tempat Penampung Konten 2"/>
          <p:cNvSpPr>
            <a:spLocks noGrp="1"/>
          </p:cNvSpPr>
          <p:nvPr>
            <p:ph idx="1"/>
          </p:nvPr>
        </p:nvSpPr>
        <p:spPr>
          <a:xfrm>
            <a:off x="6256020" y="685801"/>
            <a:ext cx="5212080" cy="5175250"/>
          </a:xfrm>
        </p:spPr>
        <p:txBody>
          <a:bodyPr rtlCol="0"/>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endParaRPr lang="id-ID" noProof="0" dirty="0"/>
          </a:p>
        </p:txBody>
      </p:sp>
      <p:sp>
        <p:nvSpPr>
          <p:cNvPr id="4" name="Tempat Penampung Teks 3"/>
          <p:cNvSpPr>
            <a:spLocks noGrp="1"/>
          </p:cNvSpPr>
          <p:nvPr>
            <p:ph type="body" sz="half" idx="2"/>
          </p:nvPr>
        </p:nvSpPr>
        <p:spPr>
          <a:xfrm>
            <a:off x="723900" y="2856344"/>
            <a:ext cx="3855720" cy="3011056"/>
          </a:xfrm>
        </p:spPr>
        <p:txBody>
          <a:bodyPr rtlCol="0"/>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n-GB" noProof="0"/>
              <a:t>Click to edit Master text styles</a:t>
            </a:r>
          </a:p>
        </p:txBody>
      </p:sp>
      <p:sp>
        <p:nvSpPr>
          <p:cNvPr id="5" name="Tampungan Tanggal 4"/>
          <p:cNvSpPr>
            <a:spLocks noGrp="1"/>
          </p:cNvSpPr>
          <p:nvPr>
            <p:ph type="dt" sz="half" idx="10"/>
          </p:nvPr>
        </p:nvSpPr>
        <p:spPr>
          <a:xfrm>
            <a:off x="723900" y="6453386"/>
            <a:ext cx="1204572" cy="404614"/>
          </a:xfrm>
        </p:spPr>
        <p:txBody>
          <a:bodyPr rtlCol="0"/>
          <a:lstStyle>
            <a:lvl1pPr>
              <a:defRPr>
                <a:solidFill>
                  <a:schemeClr val="tx2"/>
                </a:solidFill>
              </a:defRPr>
            </a:lvl1pPr>
          </a:lstStyle>
          <a:p>
            <a:pPr rtl="0"/>
            <a:fld id="{E5AC68E5-D59E-4B35-B25F-5560B4253FEC}" type="datetime1">
              <a:rPr lang="id-ID" noProof="0" smtClean="0"/>
              <a:t>30/10/2025</a:t>
            </a:fld>
            <a:endParaRPr lang="id-ID" noProof="0" dirty="0"/>
          </a:p>
        </p:txBody>
      </p:sp>
      <p:sp>
        <p:nvSpPr>
          <p:cNvPr id="6" name="Tampungan Kaki 5"/>
          <p:cNvSpPr>
            <a:spLocks noGrp="1"/>
          </p:cNvSpPr>
          <p:nvPr>
            <p:ph type="ftr" sz="quarter" idx="11"/>
          </p:nvPr>
        </p:nvSpPr>
        <p:spPr>
          <a:xfrm>
            <a:off x="2205945" y="6453386"/>
            <a:ext cx="2373675" cy="404614"/>
          </a:xfrm>
        </p:spPr>
        <p:txBody>
          <a:bodyPr rtlCol="0"/>
          <a:lstStyle>
            <a:lvl1pPr>
              <a:defRPr>
                <a:solidFill>
                  <a:schemeClr val="tx2"/>
                </a:solidFill>
              </a:defRPr>
            </a:lvl1pPr>
          </a:lstStyle>
          <a:p>
            <a:pPr rtl="0"/>
            <a:endParaRPr lang="id-ID" noProof="0" dirty="0"/>
          </a:p>
        </p:txBody>
      </p:sp>
      <p:sp>
        <p:nvSpPr>
          <p:cNvPr id="7" name="Tempat Penampung Nomor Slide 6"/>
          <p:cNvSpPr>
            <a:spLocks noGrp="1"/>
          </p:cNvSpPr>
          <p:nvPr>
            <p:ph type="sldNum" sz="quarter" idx="12"/>
          </p:nvPr>
        </p:nvSpPr>
        <p:spPr>
          <a:xfrm>
            <a:off x="9883140" y="6453386"/>
            <a:ext cx="1596292" cy="404614"/>
          </a:xfrm>
        </p:spPr>
        <p:txBody>
          <a:bodyPr rtlCol="0"/>
          <a:lstStyle>
            <a:lvl1pPr>
              <a:defRPr>
                <a:solidFill>
                  <a:schemeClr val="tx2"/>
                </a:solidFill>
              </a:defRPr>
            </a:lvl1pPr>
          </a:lstStyle>
          <a:p>
            <a:pPr rtl="0"/>
            <a:fld id="{69E57DC2-970A-4B3E-BB1C-7A09969E49DF}" type="slidenum">
              <a:rPr lang="id-ID" noProof="0" smtClean="0"/>
              <a:pPr/>
              <a:t>‹#›</a:t>
            </a:fld>
            <a:endParaRPr lang="id-ID" noProof="0" dirty="0"/>
          </a:p>
        </p:txBody>
      </p:sp>
      <p:sp>
        <p:nvSpPr>
          <p:cNvPr id="9" name="Persegi panjang 8" title="Bilah Pembatas"/>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Gambar dengan Keterangan">
    <p:spTree>
      <p:nvGrpSpPr>
        <p:cNvPr id="1" name=""/>
        <p:cNvGrpSpPr/>
        <p:nvPr/>
      </p:nvGrpSpPr>
      <p:grpSpPr>
        <a:xfrm>
          <a:off x="0" y="0"/>
          <a:ext cx="0" cy="0"/>
          <a:chOff x="0" y="0"/>
          <a:chExt cx="0" cy="0"/>
        </a:xfrm>
      </p:grpSpPr>
      <p:sp>
        <p:nvSpPr>
          <p:cNvPr id="8" name="Persegi panjang 7" title="Bentuk Latar Belakang"/>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Judul 1"/>
          <p:cNvSpPr>
            <a:spLocks noGrp="1"/>
          </p:cNvSpPr>
          <p:nvPr>
            <p:ph type="title"/>
          </p:nvPr>
        </p:nvSpPr>
        <p:spPr>
          <a:xfrm>
            <a:off x="723900" y="685800"/>
            <a:ext cx="3855720" cy="2157884"/>
          </a:xfrm>
        </p:spPr>
        <p:txBody>
          <a:bodyPr rtlCol="0" anchor="t">
            <a:normAutofit/>
          </a:bodyPr>
          <a:lstStyle>
            <a:lvl1pPr>
              <a:lnSpc>
                <a:spcPct val="84000"/>
              </a:lnSpc>
              <a:defRPr sz="4800" baseline="0"/>
            </a:lvl1pPr>
          </a:lstStyle>
          <a:p>
            <a:pPr rtl="0"/>
            <a:r>
              <a:rPr lang="en-GB" noProof="0"/>
              <a:t>Click to edit Master title style</a:t>
            </a:r>
            <a:endParaRPr lang="id-ID" noProof="0" dirty="0"/>
          </a:p>
        </p:txBody>
      </p:sp>
      <p:sp>
        <p:nvSpPr>
          <p:cNvPr id="3" name="Tempat Penampung Gambar 2"/>
          <p:cNvSpPr>
            <a:spLocks noGrp="1" noChangeAspect="1"/>
          </p:cNvSpPr>
          <p:nvPr>
            <p:ph type="pic" idx="1"/>
          </p:nvPr>
        </p:nvSpPr>
        <p:spPr>
          <a:xfrm>
            <a:off x="5532120" y="0"/>
            <a:ext cx="6659880" cy="6857999"/>
          </a:xfrm>
        </p:spPr>
        <p:txBody>
          <a:bodyPr rtlCol="0"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en-GB" noProof="0"/>
              <a:t>Click icon to add picture</a:t>
            </a:r>
            <a:endParaRPr lang="id-ID" noProof="0" dirty="0"/>
          </a:p>
        </p:txBody>
      </p:sp>
      <p:sp>
        <p:nvSpPr>
          <p:cNvPr id="4" name="Tempat Penampung Teks 3"/>
          <p:cNvSpPr>
            <a:spLocks noGrp="1"/>
          </p:cNvSpPr>
          <p:nvPr>
            <p:ph type="body" sz="half" idx="2"/>
          </p:nvPr>
        </p:nvSpPr>
        <p:spPr>
          <a:xfrm>
            <a:off x="723900" y="2855968"/>
            <a:ext cx="3855720" cy="3011432"/>
          </a:xfrm>
        </p:spPr>
        <p:txBody>
          <a:bodyPr rtlCol="0"/>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n-GB" noProof="0"/>
              <a:t>Click to edit Master text styles</a:t>
            </a:r>
          </a:p>
        </p:txBody>
      </p:sp>
      <p:sp>
        <p:nvSpPr>
          <p:cNvPr id="5" name="Tampungan Tanggal 4"/>
          <p:cNvSpPr>
            <a:spLocks noGrp="1"/>
          </p:cNvSpPr>
          <p:nvPr>
            <p:ph type="dt" sz="half" idx="10"/>
          </p:nvPr>
        </p:nvSpPr>
        <p:spPr>
          <a:xfrm>
            <a:off x="723900" y="6453386"/>
            <a:ext cx="1204572" cy="404614"/>
          </a:xfrm>
        </p:spPr>
        <p:txBody>
          <a:bodyPr rtlCol="0"/>
          <a:lstStyle>
            <a:lvl1pPr>
              <a:defRPr>
                <a:solidFill>
                  <a:schemeClr val="tx2"/>
                </a:solidFill>
              </a:defRPr>
            </a:lvl1pPr>
          </a:lstStyle>
          <a:p>
            <a:pPr rtl="0"/>
            <a:fld id="{805E90D5-B20C-4FFE-A181-7D7D443182E1}" type="datetime1">
              <a:rPr lang="id-ID" noProof="0" smtClean="0"/>
              <a:t>30/10/2025</a:t>
            </a:fld>
            <a:endParaRPr lang="id-ID" noProof="0" dirty="0"/>
          </a:p>
        </p:txBody>
      </p:sp>
      <p:sp>
        <p:nvSpPr>
          <p:cNvPr id="6" name="Tampungan Kaki 5"/>
          <p:cNvSpPr>
            <a:spLocks noGrp="1"/>
          </p:cNvSpPr>
          <p:nvPr>
            <p:ph type="ftr" sz="quarter" idx="11"/>
          </p:nvPr>
        </p:nvSpPr>
        <p:spPr>
          <a:xfrm>
            <a:off x="2205945" y="6453386"/>
            <a:ext cx="2373675" cy="404614"/>
          </a:xfrm>
        </p:spPr>
        <p:txBody>
          <a:bodyPr rtlCol="0"/>
          <a:lstStyle>
            <a:lvl1pPr>
              <a:defRPr>
                <a:solidFill>
                  <a:schemeClr val="tx2"/>
                </a:solidFill>
              </a:defRPr>
            </a:lvl1pPr>
          </a:lstStyle>
          <a:p>
            <a:pPr rtl="0"/>
            <a:endParaRPr lang="id-ID" noProof="0" dirty="0"/>
          </a:p>
        </p:txBody>
      </p:sp>
      <p:sp>
        <p:nvSpPr>
          <p:cNvPr id="7" name="Tempat Penampung Nomor Slide 6"/>
          <p:cNvSpPr>
            <a:spLocks noGrp="1"/>
          </p:cNvSpPr>
          <p:nvPr>
            <p:ph type="sldNum" sz="quarter" idx="12"/>
          </p:nvPr>
        </p:nvSpPr>
        <p:spPr>
          <a:xfrm>
            <a:off x="9883140" y="6453386"/>
            <a:ext cx="1596292" cy="404614"/>
          </a:xfrm>
        </p:spPr>
        <p:txBody>
          <a:bodyPr rtlCol="0"/>
          <a:lstStyle>
            <a:lvl1pPr>
              <a:defRPr>
                <a:solidFill>
                  <a:schemeClr val="tx2"/>
                </a:solidFill>
              </a:defRPr>
            </a:lvl1pPr>
          </a:lstStyle>
          <a:p>
            <a:pPr rtl="0"/>
            <a:fld id="{69E57DC2-970A-4B3E-BB1C-7A09969E49DF}" type="slidenum">
              <a:rPr lang="id-ID" noProof="0" smtClean="0"/>
              <a:pPr/>
              <a:t>‹#›</a:t>
            </a:fld>
            <a:endParaRPr lang="id-ID" noProof="0" dirty="0"/>
          </a:p>
        </p:txBody>
      </p:sp>
      <p:sp>
        <p:nvSpPr>
          <p:cNvPr id="9" name="Persegi panjang 8" title="Bilah Pembatas"/>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empat Penampung Judul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pPr rtl="0"/>
            <a:r>
              <a:rPr lang="id-ID" noProof="0" dirty="0"/>
              <a:t>Klik untuk mengedit gaya judul Master</a:t>
            </a:r>
          </a:p>
        </p:txBody>
      </p:sp>
      <p:sp>
        <p:nvSpPr>
          <p:cNvPr id="3" name="Tempat Penampung Teks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rtl="0"/>
            <a:r>
              <a:rPr lang="id-ID" noProof="0" dirty="0"/>
              <a:t>Klik untuk mengedit gaya teks Master</a:t>
            </a:r>
          </a:p>
          <a:p>
            <a:pPr lvl="1" rtl="0"/>
            <a:r>
              <a:rPr lang="id-ID" noProof="0" dirty="0"/>
              <a:t>Tingkat kedua</a:t>
            </a:r>
          </a:p>
          <a:p>
            <a:pPr lvl="2" rtl="0"/>
            <a:r>
              <a:rPr lang="id-ID" noProof="0" dirty="0"/>
              <a:t>Tingkat ketiga</a:t>
            </a:r>
          </a:p>
          <a:p>
            <a:pPr lvl="3" rtl="0"/>
            <a:r>
              <a:rPr lang="id-ID" noProof="0" dirty="0"/>
              <a:t>Tingkat keempat</a:t>
            </a:r>
          </a:p>
          <a:p>
            <a:pPr lvl="4" rtl="0"/>
            <a:r>
              <a:rPr lang="id-ID" noProof="0" dirty="0"/>
              <a:t>Tingkat kelima</a:t>
            </a:r>
          </a:p>
        </p:txBody>
      </p:sp>
      <p:sp>
        <p:nvSpPr>
          <p:cNvPr id="4" name="Tampungan Tanggal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pPr rtl="0"/>
            <a:fld id="{C255D407-58D0-44DB-861A-F08EA344C221}" type="datetime1">
              <a:rPr lang="id-ID" noProof="0" smtClean="0"/>
              <a:t>30/10/2025</a:t>
            </a:fld>
            <a:endParaRPr lang="id-ID" noProof="0" dirty="0"/>
          </a:p>
        </p:txBody>
      </p:sp>
      <p:sp>
        <p:nvSpPr>
          <p:cNvPr id="5" name="Tampungan Kaki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pPr rtl="0"/>
            <a:endParaRPr lang="id-ID" noProof="0" dirty="0"/>
          </a:p>
        </p:txBody>
      </p:sp>
      <p:sp>
        <p:nvSpPr>
          <p:cNvPr id="6" name="Tempat Penampung Nomor Slide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pPr rtl="0"/>
            <a:fld id="{69E57DC2-970A-4B3E-BB1C-7A09969E49DF}" type="slidenum">
              <a:rPr lang="id-ID" noProof="0" smtClean="0"/>
              <a:pPr/>
              <a:t>‹#›</a:t>
            </a:fld>
            <a:endParaRPr lang="id-ID" noProof="0" dirty="0"/>
          </a:p>
        </p:txBody>
      </p:sp>
      <p:sp>
        <p:nvSpPr>
          <p:cNvPr id="9" name="Persegi panjang 8" title="Bilah sisi"/>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id-ID"/>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hyperlink" Target="https://console.cloud.google.com/bigquery?project=pbi-tio-rizky-ramadhani-putra&amp;ws=!1m0" TargetMode="External"/><Relationship Id="rId2" Type="http://schemas.openxmlformats.org/officeDocument/2006/relationships/hyperlink" Target="https://github.com/tiorizkyramadhaniputra/PBI-Rakamin-X-Kimia-Farma--DataAnalytics/tree/main/SQL%20Scripts" TargetMode="External"/><Relationship Id="rId1" Type="http://schemas.openxmlformats.org/officeDocument/2006/relationships/slideLayout" Target="../slideLayouts/slideLayout7.xml"/><Relationship Id="rId5" Type="http://schemas.openxmlformats.org/officeDocument/2006/relationships/hyperlink" Target="https://youtu.be/NH114FyNpxk" TargetMode="External"/><Relationship Id="rId4" Type="http://schemas.openxmlformats.org/officeDocument/2006/relationships/hyperlink" Target="https://lookerstudio.google.com/reporting/2ac1580d-b026-40c4-b206-42933a072451/page/Mq0cF" TargetMode="External"/></Relationships>
</file>

<file path=ppt/slides/_rels/slide2.xml.rels><?xml version="1.0" encoding="UTF-8" standalone="yes"?>
<Relationships xmlns="http://schemas.openxmlformats.org/package/2006/relationships"><Relationship Id="rId8" Type="http://schemas.openxmlformats.org/officeDocument/2006/relationships/image" Target="../media/image6.jpg"/><Relationship Id="rId3" Type="http://schemas.openxmlformats.org/officeDocument/2006/relationships/image" Target="../media/image2.png"/><Relationship Id="rId7" Type="http://schemas.openxmlformats.org/officeDocument/2006/relationships/hyperlink" Target="mailto:@tiorizkyramadhaniputra@mail.ugm.ac.id" TargetMode="External"/><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hyperlink" Target="http://www.linkedin.com/in/hangar-badjoe" TargetMode="External"/><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6.xml"/><Relationship Id="rId6" Type="http://schemas.openxmlformats.org/officeDocument/2006/relationships/image" Target="../media/image2.png"/><Relationship Id="rId5" Type="http://schemas.openxmlformats.org/officeDocument/2006/relationships/image" Target="../media/image10.png"/><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1.png"/><Relationship Id="rId7" Type="http://schemas.openxmlformats.org/officeDocument/2006/relationships/diagramColors" Target="../diagrams/colors1.xml"/><Relationship Id="rId2" Type="http://schemas.openxmlformats.org/officeDocument/2006/relationships/notesSlide" Target="../notesSlides/notesSlide3.xml"/><Relationship Id="rId1" Type="http://schemas.openxmlformats.org/officeDocument/2006/relationships/slideLayout" Target="../slideLayouts/slideLayout8.xml"/><Relationship Id="rId6" Type="http://schemas.openxmlformats.org/officeDocument/2006/relationships/diagramQuickStyle" Target="../diagrams/quickStyle1.xml"/><Relationship Id="rId11" Type="http://schemas.openxmlformats.org/officeDocument/2006/relationships/image" Target="../media/image3.png"/><Relationship Id="rId5" Type="http://schemas.openxmlformats.org/officeDocument/2006/relationships/diagramLayout" Target="../diagrams/layout1.xml"/><Relationship Id="rId10" Type="http://schemas.openxmlformats.org/officeDocument/2006/relationships/image" Target="../media/image2.png"/><Relationship Id="rId4" Type="http://schemas.openxmlformats.org/officeDocument/2006/relationships/diagramData" Target="../diagrams/data1.xml"/><Relationship Id="rId9" Type="http://schemas.openxmlformats.org/officeDocument/2006/relationships/image" Target="../media/image11.jp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7.png"/><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tiorizkyramadhaniputra/PBI-Rakamin-X-Kimia-Farma--DataAnalytics/tree/main/SQL%20Scripts" TargetMode="External"/><Relationship Id="rId2" Type="http://schemas.openxmlformats.org/officeDocument/2006/relationships/image" Target="../media/image16.png"/><Relationship Id="rId1" Type="http://schemas.openxmlformats.org/officeDocument/2006/relationships/slideLayout" Target="../slideLayouts/slideLayout1.xml"/><Relationship Id="rId5" Type="http://schemas.openxmlformats.org/officeDocument/2006/relationships/image" Target="../media/image20.png"/><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2.jpg"/><Relationship Id="rId1" Type="http://schemas.openxmlformats.org/officeDocument/2006/relationships/slideLayout" Target="../slideLayouts/slideLayout9.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8" name="Persegi panjang 47">
            <a:extLst>
              <a:ext uri="{FF2B5EF4-FFF2-40B4-BE49-F238E27FC236}">
                <a16:creationId xmlns:a16="http://schemas.microsoft.com/office/drawing/2014/main" id="{56C94072-1B34-48FB-9A9C-5A9A0FFC8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d-ID" dirty="0"/>
          </a:p>
        </p:txBody>
      </p:sp>
      <p:pic>
        <p:nvPicPr>
          <p:cNvPr id="23" name="Gambar 22" descr="tampilan jarak dekat grafik bagan garis">
            <a:extLst>
              <a:ext uri="{FF2B5EF4-FFF2-40B4-BE49-F238E27FC236}">
                <a16:creationId xmlns:a16="http://schemas.microsoft.com/office/drawing/2014/main" id="{B38A25AE-7B44-4EC1-BC0C-CF0FFF036705}"/>
              </a:ext>
            </a:extLst>
          </p:cNvPr>
          <p:cNvPicPr>
            <a:picLocks noChangeAspect="1"/>
          </p:cNvPicPr>
          <p:nvPr/>
        </p:nvPicPr>
        <p:blipFill rotWithShape="1">
          <a:blip r:embed="rId3"/>
          <a:srcRect t="10000"/>
          <a:stretch/>
        </p:blipFill>
        <p:spPr>
          <a:xfrm>
            <a:off x="20" y="10"/>
            <a:ext cx="12191980" cy="6857990"/>
          </a:xfrm>
          <a:prstGeom prst="rect">
            <a:avLst/>
          </a:prstGeom>
        </p:spPr>
      </p:pic>
      <p:sp>
        <p:nvSpPr>
          <p:cNvPr id="52" name="Bentuk bebas: Bentuk 51">
            <a:extLst>
              <a:ext uri="{FF2B5EF4-FFF2-40B4-BE49-F238E27FC236}">
                <a16:creationId xmlns:a16="http://schemas.microsoft.com/office/drawing/2014/main" id="{A5019358-4900-4555-99FF-EF6AE90B8E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5670146" y="3710250"/>
            <a:ext cx="2131466" cy="1830903"/>
          </a:xfrm>
          <a:custGeom>
            <a:avLst/>
            <a:gdLst>
              <a:gd name="connsiteX0" fmla="*/ 2308583 w 2308583"/>
              <a:gd name="connsiteY0" fmla="*/ 1983044 h 1983044"/>
              <a:gd name="connsiteX1" fmla="*/ 462 w 2308583"/>
              <a:gd name="connsiteY1" fmla="*/ 1983044 h 1983044"/>
              <a:gd name="connsiteX2" fmla="*/ 0 w 2308583"/>
              <a:gd name="connsiteY2" fmla="*/ 1711185 h 1983044"/>
              <a:gd name="connsiteX3" fmla="*/ 2022607 w 2308583"/>
              <a:gd name="connsiteY3" fmla="*/ 1712117 h 1983044"/>
              <a:gd name="connsiteX4" fmla="*/ 2022607 w 2308583"/>
              <a:gd name="connsiteY4" fmla="*/ 0 h 1983044"/>
              <a:gd name="connsiteX5" fmla="*/ 2308583 w 2308583"/>
              <a:gd name="connsiteY5" fmla="*/ 0 h 1983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8583" h="1983044">
                <a:moveTo>
                  <a:pt x="2308583" y="1983044"/>
                </a:moveTo>
                <a:lnTo>
                  <a:pt x="462" y="1983044"/>
                </a:lnTo>
                <a:cubicBezTo>
                  <a:pt x="-462" y="1889214"/>
                  <a:pt x="923" y="1805015"/>
                  <a:pt x="0" y="1711185"/>
                </a:cubicBezTo>
                <a:lnTo>
                  <a:pt x="2022607" y="1712117"/>
                </a:lnTo>
                <a:lnTo>
                  <a:pt x="2022607" y="0"/>
                </a:lnTo>
                <a:lnTo>
                  <a:pt x="2308583" y="0"/>
                </a:lnTo>
                <a:close/>
              </a:path>
            </a:pathLst>
          </a:custGeom>
          <a:solidFill>
            <a:srgbClr val="FFFFFF">
              <a:alpha val="70000"/>
            </a:srgbClr>
          </a:solidFill>
          <a:ln w="0">
            <a:noFill/>
            <a:prstDash val="solid"/>
            <a:round/>
            <a:headEnd/>
            <a:tailEnd/>
          </a:ln>
        </p:spPr>
        <p:txBody>
          <a:bodyPr/>
          <a:lstStyle/>
          <a:p>
            <a:endParaRPr lang="id-ID"/>
          </a:p>
        </p:txBody>
      </p:sp>
      <p:sp>
        <p:nvSpPr>
          <p:cNvPr id="50" name="Persegi panjang 49">
            <a:extLst>
              <a:ext uri="{FF2B5EF4-FFF2-40B4-BE49-F238E27FC236}">
                <a16:creationId xmlns:a16="http://schemas.microsoft.com/office/drawing/2014/main" id="{1D5941F3-0256-4E90-BBBC-5A6EDEB8E0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38004" y="4166755"/>
            <a:ext cx="5607908" cy="2040066"/>
          </a:xfrm>
          <a:prstGeom prst="rect">
            <a:avLst/>
          </a:prstGeom>
          <a:solidFill>
            <a:srgbClr val="0000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d-ID" dirty="0"/>
          </a:p>
        </p:txBody>
      </p:sp>
      <p:sp>
        <p:nvSpPr>
          <p:cNvPr id="2" name="Judul 1">
            <a:extLst>
              <a:ext uri="{FF2B5EF4-FFF2-40B4-BE49-F238E27FC236}">
                <a16:creationId xmlns:a16="http://schemas.microsoft.com/office/drawing/2014/main" id="{E9347C47-EF1D-4B02-906B-219155AD8D0F}"/>
              </a:ext>
            </a:extLst>
          </p:cNvPr>
          <p:cNvSpPr>
            <a:spLocks noGrp="1"/>
          </p:cNvSpPr>
          <p:nvPr>
            <p:ph type="ctrTitle"/>
          </p:nvPr>
        </p:nvSpPr>
        <p:spPr>
          <a:xfrm>
            <a:off x="6298010" y="4333009"/>
            <a:ext cx="5268177" cy="1086237"/>
          </a:xfrm>
        </p:spPr>
        <p:txBody>
          <a:bodyPr rtlCol="0">
            <a:normAutofit/>
          </a:bodyPr>
          <a:lstStyle/>
          <a:p>
            <a:pPr algn="l"/>
            <a:r>
              <a:rPr lang="fi-FI" sz="3600" b="1" dirty="0">
                <a:solidFill>
                  <a:schemeClr val="bg1"/>
                </a:solidFill>
              </a:rPr>
              <a:t>Analisis Kinerja Bisnis </a:t>
            </a:r>
            <a:r>
              <a:rPr lang="fi-FI" sz="3600" b="1" u="sng" dirty="0">
                <a:solidFill>
                  <a:schemeClr val="bg1"/>
                </a:solidFill>
              </a:rPr>
              <a:t>Kimia Farma 2020-2023</a:t>
            </a:r>
            <a:endParaRPr lang="id-ID" sz="3600" b="1" u="sng" dirty="0">
              <a:solidFill>
                <a:schemeClr val="bg1"/>
              </a:solidFill>
            </a:endParaRPr>
          </a:p>
        </p:txBody>
      </p:sp>
      <p:sp>
        <p:nvSpPr>
          <p:cNvPr id="3" name="Subjudul 2">
            <a:extLst>
              <a:ext uri="{FF2B5EF4-FFF2-40B4-BE49-F238E27FC236}">
                <a16:creationId xmlns:a16="http://schemas.microsoft.com/office/drawing/2014/main" id="{36A0527F-C5FD-4E9B-9F21-5D1FBA31314B}"/>
              </a:ext>
            </a:extLst>
          </p:cNvPr>
          <p:cNvSpPr>
            <a:spLocks noGrp="1"/>
          </p:cNvSpPr>
          <p:nvPr>
            <p:ph type="subTitle" idx="1"/>
          </p:nvPr>
        </p:nvSpPr>
        <p:spPr>
          <a:xfrm>
            <a:off x="6298010" y="5419246"/>
            <a:ext cx="5268177" cy="531866"/>
          </a:xfrm>
        </p:spPr>
        <p:txBody>
          <a:bodyPr rtlCol="0">
            <a:normAutofit/>
          </a:bodyPr>
          <a:lstStyle/>
          <a:p>
            <a:pPr algn="l">
              <a:spcAft>
                <a:spcPts val="600"/>
              </a:spcAft>
            </a:pPr>
            <a:r>
              <a:rPr lang="en-US" sz="1800" dirty="0">
                <a:solidFill>
                  <a:schemeClr val="bg1"/>
                </a:solidFill>
              </a:rPr>
              <a:t>Final Task Big Data Analytics Internship</a:t>
            </a:r>
            <a:endParaRPr lang="id-ID" sz="1800" dirty="0">
              <a:solidFill>
                <a:schemeClr val="bg1"/>
              </a:solidFill>
            </a:endParaRPr>
          </a:p>
        </p:txBody>
      </p:sp>
      <p:pic>
        <p:nvPicPr>
          <p:cNvPr id="4" name="Google Shape;119;g23ec2985a68_1_33">
            <a:extLst>
              <a:ext uri="{FF2B5EF4-FFF2-40B4-BE49-F238E27FC236}">
                <a16:creationId xmlns:a16="http://schemas.microsoft.com/office/drawing/2014/main" id="{7E758D1E-152B-7ED8-7BAF-E81B194ADD0C}"/>
              </a:ext>
            </a:extLst>
          </p:cNvPr>
          <p:cNvPicPr preferRelativeResize="0"/>
          <p:nvPr/>
        </p:nvPicPr>
        <p:blipFill rotWithShape="1">
          <a:blip r:embed="rId4">
            <a:alphaModFix/>
          </a:blip>
          <a:srcRect t="5658" b="5649"/>
          <a:stretch/>
        </p:blipFill>
        <p:spPr>
          <a:xfrm>
            <a:off x="0" y="0"/>
            <a:ext cx="1821402" cy="718796"/>
          </a:xfrm>
          <a:prstGeom prst="rect">
            <a:avLst/>
          </a:prstGeom>
          <a:solidFill>
            <a:schemeClr val="bg2"/>
          </a:solidFill>
          <a:ln>
            <a:noFill/>
          </a:ln>
        </p:spPr>
      </p:pic>
      <p:pic>
        <p:nvPicPr>
          <p:cNvPr id="6" name="Google Shape;61;p1">
            <a:extLst>
              <a:ext uri="{FF2B5EF4-FFF2-40B4-BE49-F238E27FC236}">
                <a16:creationId xmlns:a16="http://schemas.microsoft.com/office/drawing/2014/main" id="{BC46E964-5B62-E714-0A73-8974A01299D8}"/>
              </a:ext>
            </a:extLst>
          </p:cNvPr>
          <p:cNvPicPr preferRelativeResize="0"/>
          <p:nvPr/>
        </p:nvPicPr>
        <p:blipFill>
          <a:blip r:embed="rId5">
            <a:alphaModFix/>
          </a:blip>
          <a:stretch>
            <a:fillRect/>
          </a:stretch>
        </p:blipFill>
        <p:spPr>
          <a:xfrm>
            <a:off x="9864770" y="5750387"/>
            <a:ext cx="2172280" cy="782024"/>
          </a:xfrm>
          <a:prstGeom prst="rect">
            <a:avLst/>
          </a:prstGeom>
          <a:noFill/>
          <a:ln>
            <a:noFill/>
          </a:ln>
        </p:spPr>
      </p:pic>
    </p:spTree>
    <p:extLst>
      <p:ext uri="{BB962C8B-B14F-4D97-AF65-F5344CB8AC3E}">
        <p14:creationId xmlns:p14="http://schemas.microsoft.com/office/powerpoint/2010/main" val="7455761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70C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9C4B7-CF83-6960-4CC5-C80907C4C4DC}"/>
              </a:ext>
            </a:extLst>
          </p:cNvPr>
          <p:cNvSpPr>
            <a:spLocks noGrp="1"/>
          </p:cNvSpPr>
          <p:nvPr>
            <p:ph type="title"/>
          </p:nvPr>
        </p:nvSpPr>
        <p:spPr/>
        <p:txBody>
          <a:bodyPr/>
          <a:lstStyle/>
          <a:p>
            <a:pPr algn="ctr"/>
            <a:r>
              <a:rPr lang="id-ID" b="1" dirty="0">
                <a:solidFill>
                  <a:schemeClr val="bg1"/>
                </a:solidFill>
              </a:rPr>
              <a:t>Rekomendasi Bisnis</a:t>
            </a:r>
          </a:p>
        </p:txBody>
      </p:sp>
      <p:sp>
        <p:nvSpPr>
          <p:cNvPr id="4" name="TextBox 3">
            <a:extLst>
              <a:ext uri="{FF2B5EF4-FFF2-40B4-BE49-F238E27FC236}">
                <a16:creationId xmlns:a16="http://schemas.microsoft.com/office/drawing/2014/main" id="{E3C1339A-DD81-0A23-6329-F8F7E71E785C}"/>
              </a:ext>
            </a:extLst>
          </p:cNvPr>
          <p:cNvSpPr txBox="1"/>
          <p:nvPr/>
        </p:nvSpPr>
        <p:spPr>
          <a:xfrm>
            <a:off x="1704974" y="1619667"/>
            <a:ext cx="9782175" cy="2862322"/>
          </a:xfrm>
          <a:prstGeom prst="rect">
            <a:avLst/>
          </a:prstGeom>
          <a:noFill/>
        </p:spPr>
        <p:txBody>
          <a:bodyPr wrap="square">
            <a:spAutoFit/>
          </a:bodyPr>
          <a:lstStyle/>
          <a:p>
            <a:pPr algn="just"/>
            <a:r>
              <a:rPr lang="en-US" dirty="0">
                <a:solidFill>
                  <a:schemeClr val="bg1"/>
                </a:solidFill>
                <a:latin typeface="Arial" panose="020B0604020202020204" pitchFamily="34" charset="0"/>
                <a:cs typeface="Arial" panose="020B0604020202020204" pitchFamily="34" charset="0"/>
              </a:rPr>
              <a:t>	</a:t>
            </a:r>
            <a:r>
              <a:rPr lang="id-ID" dirty="0">
                <a:solidFill>
                  <a:schemeClr val="bg1"/>
                </a:solidFill>
                <a:latin typeface="Arial" panose="020B0604020202020204" pitchFamily="34" charset="0"/>
                <a:cs typeface="Arial" panose="020B0604020202020204" pitchFamily="34" charset="0"/>
              </a:rPr>
              <a:t>Berdasarkan hasil analisis, terdapat beberapa rekomendasi strategis yang dapat diterapkan oleh manajemen Kimia Farma. Pertama, perusahaan perlu melakukan </a:t>
            </a:r>
            <a:r>
              <a:rPr lang="id-ID" b="1" dirty="0">
                <a:solidFill>
                  <a:schemeClr val="bg1"/>
                </a:solidFill>
                <a:latin typeface="Arial" panose="020B0604020202020204" pitchFamily="34" charset="0"/>
                <a:cs typeface="Arial" panose="020B0604020202020204" pitchFamily="34" charset="0"/>
              </a:rPr>
              <a:t>diversifikasi pasar</a:t>
            </a:r>
            <a:r>
              <a:rPr lang="id-ID" dirty="0">
                <a:solidFill>
                  <a:schemeClr val="bg1"/>
                </a:solidFill>
                <a:latin typeface="Arial" panose="020B0604020202020204" pitchFamily="34" charset="0"/>
                <a:cs typeface="Arial" panose="020B0604020202020204" pitchFamily="34" charset="0"/>
              </a:rPr>
              <a:t> dengan memperkuat distribusi dan promosi di provinsi peringkat 5–10 untuk mengurangi ketergantungan terhadap wilayah Jawa Barat. Kedua, </a:t>
            </a:r>
            <a:r>
              <a:rPr lang="id-ID" b="1" dirty="0">
                <a:solidFill>
                  <a:schemeClr val="bg1"/>
                </a:solidFill>
                <a:latin typeface="Arial" panose="020B0604020202020204" pitchFamily="34" charset="0"/>
                <a:cs typeface="Arial" panose="020B0604020202020204" pitchFamily="34" charset="0"/>
              </a:rPr>
              <a:t>optimasi kategori produk inti</a:t>
            </a:r>
            <a:r>
              <a:rPr lang="id-ID" dirty="0">
                <a:solidFill>
                  <a:schemeClr val="bg1"/>
                </a:solidFill>
                <a:latin typeface="Arial" panose="020B0604020202020204" pitchFamily="34" charset="0"/>
                <a:cs typeface="Arial" panose="020B0604020202020204" pitchFamily="34" charset="0"/>
              </a:rPr>
              <a:t> seperti R06 dan M01AE perlu dilakukan dengan menambah stok serta memperluas promosi di kategori tersebut. Ketiga, disarankan untuk melakukan </a:t>
            </a:r>
            <a:r>
              <a:rPr lang="id-ID" b="1" dirty="0">
                <a:solidFill>
                  <a:schemeClr val="bg1"/>
                </a:solidFill>
                <a:latin typeface="Arial" panose="020B0604020202020204" pitchFamily="34" charset="0"/>
                <a:cs typeface="Arial" panose="020B0604020202020204" pitchFamily="34" charset="0"/>
              </a:rPr>
              <a:t>investigasi lapangan terhadap cabang-cabang dengan </a:t>
            </a:r>
            <a:r>
              <a:rPr lang="id-ID" b="1" dirty="0" err="1">
                <a:solidFill>
                  <a:schemeClr val="bg1"/>
                </a:solidFill>
                <a:latin typeface="Arial" panose="020B0604020202020204" pitchFamily="34" charset="0"/>
                <a:cs typeface="Arial" panose="020B0604020202020204" pitchFamily="34" charset="0"/>
              </a:rPr>
              <a:t>rating</a:t>
            </a:r>
            <a:r>
              <a:rPr lang="id-ID" b="1" dirty="0">
                <a:solidFill>
                  <a:schemeClr val="bg1"/>
                </a:solidFill>
                <a:latin typeface="Arial" panose="020B0604020202020204" pitchFamily="34" charset="0"/>
                <a:cs typeface="Arial" panose="020B0604020202020204" pitchFamily="34" charset="0"/>
              </a:rPr>
              <a:t> tinggi namun transaksi rendah</a:t>
            </a:r>
            <a:r>
              <a:rPr lang="id-ID" dirty="0">
                <a:solidFill>
                  <a:schemeClr val="bg1"/>
                </a:solidFill>
                <a:latin typeface="Arial" panose="020B0604020202020204" pitchFamily="34" charset="0"/>
                <a:cs typeface="Arial" panose="020B0604020202020204" pitchFamily="34" charset="0"/>
              </a:rPr>
              <a:t>, agar dapat ditemukan penyebab kesenjangan performa tersebut. Terakhir, fokus strategi jangka menengah perlu diarahkan pada </a:t>
            </a:r>
            <a:r>
              <a:rPr lang="id-ID" b="1" dirty="0">
                <a:solidFill>
                  <a:schemeClr val="bg1"/>
                </a:solidFill>
                <a:latin typeface="Arial" panose="020B0604020202020204" pitchFamily="34" charset="0"/>
                <a:cs typeface="Arial" panose="020B0604020202020204" pitchFamily="34" charset="0"/>
              </a:rPr>
              <a:t>peningkatan total profit melalui peningkatan volume transaksi</a:t>
            </a:r>
            <a:r>
              <a:rPr lang="id-ID" dirty="0">
                <a:solidFill>
                  <a:schemeClr val="bg1"/>
                </a:solidFill>
                <a:latin typeface="Arial" panose="020B0604020202020204" pitchFamily="34" charset="0"/>
                <a:cs typeface="Arial" panose="020B0604020202020204" pitchFamily="34" charset="0"/>
              </a:rPr>
              <a:t>, bukan hanya penyesuaian harga atau potongan diskon.</a:t>
            </a:r>
          </a:p>
        </p:txBody>
      </p:sp>
      <p:pic>
        <p:nvPicPr>
          <p:cNvPr id="5" name="Picture 4">
            <a:extLst>
              <a:ext uri="{FF2B5EF4-FFF2-40B4-BE49-F238E27FC236}">
                <a16:creationId xmlns:a16="http://schemas.microsoft.com/office/drawing/2014/main" id="{53468586-610B-8A22-6F84-0867C547C3CA}"/>
              </a:ext>
            </a:extLst>
          </p:cNvPr>
          <p:cNvPicPr>
            <a:picLocks noChangeAspect="1"/>
          </p:cNvPicPr>
          <p:nvPr/>
        </p:nvPicPr>
        <p:blipFill>
          <a:blip r:embed="rId2"/>
          <a:stretch>
            <a:fillRect/>
          </a:stretch>
        </p:blipFill>
        <p:spPr>
          <a:xfrm>
            <a:off x="4252584" y="5857735"/>
            <a:ext cx="4686954" cy="1000265"/>
          </a:xfrm>
          <a:prstGeom prst="rect">
            <a:avLst/>
          </a:prstGeom>
        </p:spPr>
      </p:pic>
    </p:spTree>
    <p:extLst>
      <p:ext uri="{BB962C8B-B14F-4D97-AF65-F5344CB8AC3E}">
        <p14:creationId xmlns:p14="http://schemas.microsoft.com/office/powerpoint/2010/main" val="13726766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70C0"/>
        </a:solidFill>
        <a:effectLst/>
      </p:bgPr>
    </p:bg>
    <p:spTree>
      <p:nvGrpSpPr>
        <p:cNvPr id="1" name="">
          <a:extLst>
            <a:ext uri="{FF2B5EF4-FFF2-40B4-BE49-F238E27FC236}">
              <a16:creationId xmlns:a16="http://schemas.microsoft.com/office/drawing/2014/main" id="{C0217580-11E2-29E3-F4EE-0EB36372961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B36563A-835D-EA2A-BD5B-C53475953FBD}"/>
              </a:ext>
            </a:extLst>
          </p:cNvPr>
          <p:cNvSpPr>
            <a:spLocks noGrp="1"/>
          </p:cNvSpPr>
          <p:nvPr>
            <p:ph type="title"/>
          </p:nvPr>
        </p:nvSpPr>
        <p:spPr>
          <a:xfrm>
            <a:off x="2957804" y="1000265"/>
            <a:ext cx="6839339" cy="2715208"/>
          </a:xfrm>
        </p:spPr>
        <p:txBody>
          <a:bodyPr>
            <a:normAutofit/>
          </a:bodyPr>
          <a:lstStyle/>
          <a:p>
            <a:pPr algn="ctr"/>
            <a:br>
              <a:rPr lang="en-US" sz="7200" b="1" dirty="0">
                <a:solidFill>
                  <a:schemeClr val="bg1"/>
                </a:solidFill>
              </a:rPr>
            </a:br>
            <a:br>
              <a:rPr lang="en-US" sz="5400" b="1" dirty="0">
                <a:solidFill>
                  <a:schemeClr val="bg1"/>
                </a:solidFill>
              </a:rPr>
            </a:br>
            <a:r>
              <a:rPr lang="en-US" sz="5400" b="1" dirty="0">
                <a:solidFill>
                  <a:schemeClr val="bg1"/>
                </a:solidFill>
              </a:rPr>
              <a:t>TERIMA KASIH</a:t>
            </a:r>
            <a:endParaRPr lang="id-ID" sz="7200" b="1" dirty="0">
              <a:solidFill>
                <a:schemeClr val="bg1"/>
              </a:solidFill>
            </a:endParaRPr>
          </a:p>
        </p:txBody>
      </p:sp>
      <p:pic>
        <p:nvPicPr>
          <p:cNvPr id="5" name="Picture 4">
            <a:extLst>
              <a:ext uri="{FF2B5EF4-FFF2-40B4-BE49-F238E27FC236}">
                <a16:creationId xmlns:a16="http://schemas.microsoft.com/office/drawing/2014/main" id="{D318DE9A-3179-E3C9-7EE8-19EA0DBBEC42}"/>
              </a:ext>
            </a:extLst>
          </p:cNvPr>
          <p:cNvPicPr>
            <a:picLocks noChangeAspect="1"/>
          </p:cNvPicPr>
          <p:nvPr/>
        </p:nvPicPr>
        <p:blipFill>
          <a:blip r:embed="rId2"/>
          <a:stretch>
            <a:fillRect/>
          </a:stretch>
        </p:blipFill>
        <p:spPr>
          <a:xfrm>
            <a:off x="4252584" y="5857735"/>
            <a:ext cx="4686954" cy="1000265"/>
          </a:xfrm>
          <a:prstGeom prst="rect">
            <a:avLst/>
          </a:prstGeom>
        </p:spPr>
      </p:pic>
    </p:spTree>
    <p:extLst>
      <p:ext uri="{BB962C8B-B14F-4D97-AF65-F5344CB8AC3E}">
        <p14:creationId xmlns:p14="http://schemas.microsoft.com/office/powerpoint/2010/main" val="38399137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76731E7-63F9-0658-9F50-A4C217F249B7}"/>
              </a:ext>
            </a:extLst>
          </p:cNvPr>
          <p:cNvSpPr txBox="1"/>
          <p:nvPr/>
        </p:nvSpPr>
        <p:spPr>
          <a:xfrm>
            <a:off x="1685243" y="542957"/>
            <a:ext cx="8275185" cy="4247317"/>
          </a:xfrm>
          <a:prstGeom prst="rect">
            <a:avLst/>
          </a:prstGeom>
          <a:noFill/>
        </p:spPr>
        <p:txBody>
          <a:bodyPr wrap="square" rtlCol="0">
            <a:spAutoFit/>
          </a:bodyPr>
          <a:lstStyle/>
          <a:p>
            <a:r>
              <a:rPr lang="en-US" b="1" dirty="0">
                <a:highlight>
                  <a:srgbClr val="FFFFFF"/>
                </a:highlight>
              </a:rPr>
              <a:t>Link Syntax :</a:t>
            </a:r>
            <a:br>
              <a:rPr lang="en-US" dirty="0">
                <a:solidFill>
                  <a:srgbClr val="FFFFFF"/>
                </a:solidFill>
                <a:hlinkClick r:id="rId2">
                  <a:extLst>
                    <a:ext uri="{A12FA001-AC4F-418D-AE19-62706E023703}">
                      <ahyp:hlinkClr xmlns:ahyp="http://schemas.microsoft.com/office/drawing/2018/hyperlinkcolor" val="tx"/>
                    </a:ext>
                  </a:extLst>
                </a:hlinkClick>
              </a:rPr>
            </a:br>
            <a:r>
              <a:rPr lang="id-ID" dirty="0">
                <a:solidFill>
                  <a:srgbClr val="FFFFFF"/>
                </a:solidFill>
                <a:highlight>
                  <a:srgbClr val="0A0A0A"/>
                </a:highlight>
                <a:hlinkClick r:id="rId2">
                  <a:extLst>
                    <a:ext uri="{A12FA001-AC4F-418D-AE19-62706E023703}">
                      <ahyp:hlinkClr xmlns:ahyp="http://schemas.microsoft.com/office/drawing/2018/hyperlinkcolor" val="tx"/>
                    </a:ext>
                  </a:extLst>
                </a:hlinkClick>
              </a:rPr>
              <a:t>https://github.com/tiorizkyramadhaniputra/PBI-Rakamin-X-Kimia-Farma--DataAnalytics/tree/main/SQL%20Scripts</a:t>
            </a:r>
            <a:br>
              <a:rPr lang="en-US" dirty="0">
                <a:solidFill>
                  <a:srgbClr val="FFFFFF"/>
                </a:solidFill>
                <a:highlight>
                  <a:srgbClr val="0A0A0A"/>
                </a:highlight>
              </a:rPr>
            </a:br>
            <a:br>
              <a:rPr lang="en-US" dirty="0">
                <a:solidFill>
                  <a:srgbClr val="FFFFFF"/>
                </a:solidFill>
                <a:highlight>
                  <a:srgbClr val="0A0A0A"/>
                </a:highlight>
              </a:rPr>
            </a:br>
            <a:r>
              <a:rPr lang="en-US" b="1" dirty="0">
                <a:highlight>
                  <a:srgbClr val="FFFFFF"/>
                </a:highlight>
              </a:rPr>
              <a:t>Link </a:t>
            </a:r>
            <a:r>
              <a:rPr lang="en-US" b="1" dirty="0" err="1">
                <a:highlight>
                  <a:srgbClr val="FFFFFF"/>
                </a:highlight>
              </a:rPr>
              <a:t>BigQuery</a:t>
            </a:r>
            <a:r>
              <a:rPr lang="en-US" b="1" dirty="0">
                <a:highlight>
                  <a:srgbClr val="FFFFFF"/>
                </a:highlight>
              </a:rPr>
              <a:t> :</a:t>
            </a:r>
          </a:p>
          <a:p>
            <a:r>
              <a:rPr lang="en-US" dirty="0">
                <a:solidFill>
                  <a:schemeClr val="bg1"/>
                </a:solidFill>
                <a:highlight>
                  <a:srgbClr val="000000"/>
                </a:highlight>
                <a:hlinkClick r:id="rId3">
                  <a:extLst>
                    <a:ext uri="{A12FA001-AC4F-418D-AE19-62706E023703}">
                      <ahyp:hlinkClr xmlns:ahyp="http://schemas.microsoft.com/office/drawing/2018/hyperlinkcolor" val="tx"/>
                    </a:ext>
                  </a:extLst>
                </a:hlinkClick>
              </a:rPr>
              <a:t>https://console.cloud.google.com/bigquery?project=pbi-tio-rizky-ramadhani-putra&amp;ws=!1m0</a:t>
            </a:r>
            <a:endParaRPr lang="en-US" dirty="0">
              <a:solidFill>
                <a:schemeClr val="bg1"/>
              </a:solidFill>
              <a:highlight>
                <a:srgbClr val="000000"/>
              </a:highlight>
            </a:endParaRPr>
          </a:p>
          <a:p>
            <a:endParaRPr lang="en-US" dirty="0">
              <a:solidFill>
                <a:srgbClr val="FFFFFF"/>
              </a:solidFill>
              <a:highlight>
                <a:srgbClr val="000000"/>
              </a:highlight>
            </a:endParaRPr>
          </a:p>
          <a:p>
            <a:r>
              <a:rPr lang="en-US" b="1" dirty="0">
                <a:highlight>
                  <a:srgbClr val="FFFFFF"/>
                </a:highlight>
              </a:rPr>
              <a:t>Link Google looker  :</a:t>
            </a:r>
          </a:p>
          <a:p>
            <a:r>
              <a:rPr lang="en-US" b="1" dirty="0">
                <a:solidFill>
                  <a:schemeClr val="bg1"/>
                </a:solidFill>
                <a:highlight>
                  <a:srgbClr val="000000"/>
                </a:highlight>
                <a:hlinkClick r:id="rId4">
                  <a:extLst>
                    <a:ext uri="{A12FA001-AC4F-418D-AE19-62706E023703}">
                      <ahyp:hlinkClr xmlns:ahyp="http://schemas.microsoft.com/office/drawing/2018/hyperlinkcolor" val="tx"/>
                    </a:ext>
                  </a:extLst>
                </a:hlinkClick>
              </a:rPr>
              <a:t>https://lookerstudio.google.com/reporting/2ac1580d-b026-40c4-b206-42933a072451/page/Mq0cF</a:t>
            </a:r>
            <a:endParaRPr lang="en-US" b="1" dirty="0">
              <a:solidFill>
                <a:schemeClr val="bg1"/>
              </a:solidFill>
              <a:highlight>
                <a:srgbClr val="000000"/>
              </a:highlight>
            </a:endParaRPr>
          </a:p>
          <a:p>
            <a:endParaRPr lang="en-US" b="1" dirty="0">
              <a:solidFill>
                <a:schemeClr val="bg1"/>
              </a:solidFill>
              <a:highlight>
                <a:srgbClr val="000000"/>
              </a:highlight>
            </a:endParaRPr>
          </a:p>
          <a:p>
            <a:r>
              <a:rPr lang="en-US" b="1" dirty="0">
                <a:solidFill>
                  <a:srgbClr val="0A0A0A"/>
                </a:solidFill>
                <a:highlight>
                  <a:srgbClr val="FFFFFF"/>
                </a:highlight>
              </a:rPr>
              <a:t>Link </a:t>
            </a:r>
            <a:r>
              <a:rPr lang="en-US" b="1" dirty="0" err="1">
                <a:solidFill>
                  <a:srgbClr val="0A0A0A"/>
                </a:solidFill>
                <a:highlight>
                  <a:srgbClr val="FFFFFF"/>
                </a:highlight>
              </a:rPr>
              <a:t>Youtube</a:t>
            </a:r>
            <a:r>
              <a:rPr lang="en-US" b="1" dirty="0">
                <a:solidFill>
                  <a:srgbClr val="0A0A0A"/>
                </a:solidFill>
                <a:highlight>
                  <a:srgbClr val="FFFFFF"/>
                </a:highlight>
              </a:rPr>
              <a:t> :</a:t>
            </a:r>
          </a:p>
          <a:p>
            <a:r>
              <a:rPr lang="en-US" b="1" dirty="0">
                <a:solidFill>
                  <a:schemeClr val="bg1"/>
                </a:solidFill>
                <a:highlight>
                  <a:srgbClr val="000000"/>
                </a:highlight>
                <a:hlinkClick r:id="rId5">
                  <a:extLst>
                    <a:ext uri="{A12FA001-AC4F-418D-AE19-62706E023703}">
                      <ahyp:hlinkClr xmlns:ahyp="http://schemas.microsoft.com/office/drawing/2018/hyperlinkcolor" val="tx"/>
                    </a:ext>
                  </a:extLst>
                </a:hlinkClick>
              </a:rPr>
              <a:t>https://youtu.be/NH114FyNpxk</a:t>
            </a:r>
            <a:endParaRPr lang="en-US" b="1" dirty="0">
              <a:solidFill>
                <a:schemeClr val="bg1"/>
              </a:solidFill>
              <a:highlight>
                <a:srgbClr val="000000"/>
              </a:highlight>
            </a:endParaRPr>
          </a:p>
          <a:p>
            <a:endParaRPr lang="id-ID" b="1" dirty="0"/>
          </a:p>
        </p:txBody>
      </p:sp>
    </p:spTree>
    <p:extLst>
      <p:ext uri="{BB962C8B-B14F-4D97-AF65-F5344CB8AC3E}">
        <p14:creationId xmlns:p14="http://schemas.microsoft.com/office/powerpoint/2010/main" val="18596688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1">
          <a:extLst>
            <a:ext uri="{FF2B5EF4-FFF2-40B4-BE49-F238E27FC236}">
              <a16:creationId xmlns:a16="http://schemas.microsoft.com/office/drawing/2014/main" id="{04AB3D86-05EA-37E0-1643-3DDF0C586369}"/>
            </a:ext>
          </a:extLst>
        </p:cNvPr>
        <p:cNvGrpSpPr/>
        <p:nvPr/>
      </p:nvGrpSpPr>
      <p:grpSpPr>
        <a:xfrm>
          <a:off x="0" y="0"/>
          <a:ext cx="0" cy="0"/>
          <a:chOff x="0" y="0"/>
          <a:chExt cx="0" cy="0"/>
        </a:xfrm>
      </p:grpSpPr>
      <p:sp>
        <p:nvSpPr>
          <p:cNvPr id="74" name="Google Shape;74;p3">
            <a:extLst>
              <a:ext uri="{FF2B5EF4-FFF2-40B4-BE49-F238E27FC236}">
                <a16:creationId xmlns:a16="http://schemas.microsoft.com/office/drawing/2014/main" id="{8CE0FBF4-C8B6-4F10-E6AD-80B7C403A6BE}"/>
              </a:ext>
            </a:extLst>
          </p:cNvPr>
          <p:cNvSpPr/>
          <p:nvPr/>
        </p:nvSpPr>
        <p:spPr>
          <a:xfrm>
            <a:off x="695324" y="0"/>
            <a:ext cx="5400675" cy="6858000"/>
          </a:xfrm>
          <a:prstGeom prst="rect">
            <a:avLst/>
          </a:prstGeom>
          <a:solidFill>
            <a:srgbClr val="0070C0"/>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pic>
        <p:nvPicPr>
          <p:cNvPr id="73" name="Google Shape;73;p3">
            <a:extLst>
              <a:ext uri="{FF2B5EF4-FFF2-40B4-BE49-F238E27FC236}">
                <a16:creationId xmlns:a16="http://schemas.microsoft.com/office/drawing/2014/main" id="{63DF33A8-1F2E-880A-0B52-9D4A438039DF}"/>
              </a:ext>
            </a:extLst>
          </p:cNvPr>
          <p:cNvPicPr preferRelativeResize="0"/>
          <p:nvPr/>
        </p:nvPicPr>
        <p:blipFill rotWithShape="1">
          <a:blip r:embed="rId3">
            <a:alphaModFix/>
          </a:blip>
          <a:srcRect t="5658" b="5649"/>
          <a:stretch/>
        </p:blipFill>
        <p:spPr>
          <a:xfrm>
            <a:off x="9756800" y="247500"/>
            <a:ext cx="1866536" cy="721733"/>
          </a:xfrm>
          <a:prstGeom prst="rect">
            <a:avLst/>
          </a:prstGeom>
          <a:noFill/>
          <a:ln>
            <a:noFill/>
          </a:ln>
        </p:spPr>
      </p:pic>
      <p:sp>
        <p:nvSpPr>
          <p:cNvPr id="76" name="Google Shape;76;p3">
            <a:extLst>
              <a:ext uri="{FF2B5EF4-FFF2-40B4-BE49-F238E27FC236}">
                <a16:creationId xmlns:a16="http://schemas.microsoft.com/office/drawing/2014/main" id="{0DA87F37-2A72-D090-E15E-75BB7FDA706B}"/>
              </a:ext>
            </a:extLst>
          </p:cNvPr>
          <p:cNvSpPr txBox="1"/>
          <p:nvPr/>
        </p:nvSpPr>
        <p:spPr>
          <a:xfrm>
            <a:off x="6533322" y="1033691"/>
            <a:ext cx="5133668" cy="656614"/>
          </a:xfrm>
          <a:prstGeom prst="rect">
            <a:avLst/>
          </a:prstGeom>
          <a:noFill/>
          <a:ln>
            <a:noFill/>
          </a:ln>
        </p:spPr>
        <p:txBody>
          <a:bodyPr spcFirstLastPara="1" wrap="square" lIns="121900" tIns="121900" rIns="121900" bIns="121900" anchor="t" anchorCtr="0">
            <a:spAutoFit/>
          </a:bodyPr>
          <a:lstStyle/>
          <a:p>
            <a:pPr algn="ctr">
              <a:buClr>
                <a:srgbClr val="000000"/>
              </a:buClr>
              <a:buSzPts val="2000"/>
            </a:pPr>
            <a:r>
              <a:rPr lang="en" sz="2667" dirty="0">
                <a:latin typeface="Rubik SemiBold"/>
                <a:ea typeface="Rubik SemiBold"/>
                <a:cs typeface="Rubik SemiBold"/>
                <a:sym typeface="Rubik SemiBold"/>
              </a:rPr>
              <a:t>Tio Rizky Ramadhani Putra</a:t>
            </a:r>
            <a:endParaRPr sz="2667" dirty="0">
              <a:solidFill>
                <a:srgbClr val="000000"/>
              </a:solidFill>
              <a:latin typeface="Rubik SemiBold"/>
              <a:ea typeface="Rubik SemiBold"/>
              <a:cs typeface="Rubik SemiBold"/>
              <a:sym typeface="Rubik SemiBold"/>
            </a:endParaRPr>
          </a:p>
        </p:txBody>
      </p:sp>
      <p:sp>
        <p:nvSpPr>
          <p:cNvPr id="78" name="Google Shape;78;p3">
            <a:extLst>
              <a:ext uri="{FF2B5EF4-FFF2-40B4-BE49-F238E27FC236}">
                <a16:creationId xmlns:a16="http://schemas.microsoft.com/office/drawing/2014/main" id="{283DBDA5-3F0C-E71C-438C-C7693E807043}"/>
              </a:ext>
            </a:extLst>
          </p:cNvPr>
          <p:cNvSpPr txBox="1"/>
          <p:nvPr/>
        </p:nvSpPr>
        <p:spPr>
          <a:xfrm>
            <a:off x="6489667" y="1477784"/>
            <a:ext cx="5133669" cy="553957"/>
          </a:xfrm>
          <a:prstGeom prst="rect">
            <a:avLst/>
          </a:prstGeom>
          <a:noFill/>
          <a:ln>
            <a:noFill/>
          </a:ln>
        </p:spPr>
        <p:txBody>
          <a:bodyPr spcFirstLastPara="1" wrap="square" lIns="121900" tIns="121900" rIns="121900" bIns="121900" anchor="t" anchorCtr="0">
            <a:spAutoFit/>
          </a:bodyPr>
          <a:lstStyle/>
          <a:p>
            <a:pPr algn="ctr">
              <a:buClr>
                <a:srgbClr val="000000"/>
              </a:buClr>
              <a:buSzPts val="2000"/>
            </a:pPr>
            <a:r>
              <a:rPr lang="en" sz="2000" b="1" dirty="0">
                <a:solidFill>
                  <a:srgbClr val="019FAB"/>
                </a:solidFill>
                <a:latin typeface="Rubik SemiBold"/>
                <a:ea typeface="Rubik SemiBold"/>
                <a:cs typeface="Rubik SemiBold"/>
                <a:sym typeface="Rubik SemiBold"/>
              </a:rPr>
              <a:t>Universitas Gadjah Mada</a:t>
            </a:r>
            <a:endParaRPr sz="2000" b="1" dirty="0">
              <a:solidFill>
                <a:srgbClr val="019FAB"/>
              </a:solidFill>
              <a:latin typeface="Rubik SemiBold"/>
              <a:ea typeface="Rubik SemiBold"/>
              <a:cs typeface="Rubik SemiBold"/>
              <a:sym typeface="Rubik SemiBold"/>
            </a:endParaRPr>
          </a:p>
        </p:txBody>
      </p:sp>
      <p:sp>
        <p:nvSpPr>
          <p:cNvPr id="79" name="Google Shape;79;p3">
            <a:extLst>
              <a:ext uri="{FF2B5EF4-FFF2-40B4-BE49-F238E27FC236}">
                <a16:creationId xmlns:a16="http://schemas.microsoft.com/office/drawing/2014/main" id="{0E73F2F0-9CF0-8F0E-300C-6B8AB90EA4F2}"/>
              </a:ext>
            </a:extLst>
          </p:cNvPr>
          <p:cNvSpPr txBox="1"/>
          <p:nvPr/>
        </p:nvSpPr>
        <p:spPr>
          <a:xfrm>
            <a:off x="6489666" y="1856835"/>
            <a:ext cx="5220979" cy="4678163"/>
          </a:xfrm>
          <a:prstGeom prst="rect">
            <a:avLst/>
          </a:prstGeom>
          <a:noFill/>
          <a:ln>
            <a:noFill/>
          </a:ln>
        </p:spPr>
        <p:txBody>
          <a:bodyPr spcFirstLastPara="1" wrap="square" lIns="121900" tIns="121900" rIns="121900" bIns="121900" anchor="t" anchorCtr="0">
            <a:spAutoFit/>
          </a:bodyPr>
          <a:lstStyle/>
          <a:p>
            <a:pPr algn="just">
              <a:lnSpc>
                <a:spcPct val="150000"/>
              </a:lnSpc>
              <a:buClr>
                <a:srgbClr val="000000"/>
              </a:buClr>
              <a:buSzPts val="2000"/>
            </a:pPr>
            <a:r>
              <a:rPr lang="en-US" sz="1600" dirty="0"/>
              <a:t>	</a:t>
            </a:r>
            <a:r>
              <a:rPr lang="id-ID" sz="1600" dirty="0"/>
              <a:t>Saya adalah seorang mahasiswa </a:t>
            </a:r>
            <a:r>
              <a:rPr lang="en-US" sz="1600" dirty="0" err="1"/>
              <a:t>Ilmu</a:t>
            </a:r>
            <a:r>
              <a:rPr lang="en-US" sz="1600" dirty="0"/>
              <a:t> </a:t>
            </a:r>
            <a:r>
              <a:rPr lang="id-ID" sz="1600" dirty="0"/>
              <a:t>dan Industri</a:t>
            </a:r>
            <a:r>
              <a:rPr lang="en-US" sz="1600" dirty="0"/>
              <a:t> </a:t>
            </a:r>
            <a:r>
              <a:rPr lang="id-ID" sz="1600" dirty="0"/>
              <a:t>Peternakan dari Universitas </a:t>
            </a:r>
            <a:r>
              <a:rPr lang="id-ID" sz="1600" dirty="0" err="1"/>
              <a:t>Gadjah</a:t>
            </a:r>
            <a:r>
              <a:rPr lang="id-ID" sz="1600" dirty="0"/>
              <a:t> Mada yang disiplin, bersemangat, dan memiliki motivasi tinggi untuk menerapkan pengetahuan akademik serta keterampilan organisasi di bidang peternakan maupun kegiatan sosial. Saya memiliki minat besar pada </a:t>
            </a:r>
            <a:r>
              <a:rPr lang="en-US" sz="1600" dirty="0"/>
              <a:t>Industri </a:t>
            </a:r>
            <a:r>
              <a:rPr lang="en-US" sz="1600" dirty="0" err="1"/>
              <a:t>Perunggasan</a:t>
            </a:r>
            <a:r>
              <a:rPr lang="id-ID" sz="1600" dirty="0"/>
              <a:t>, </a:t>
            </a:r>
            <a:r>
              <a:rPr lang="en-US" sz="1600" dirty="0" err="1"/>
              <a:t>fabrikasi</a:t>
            </a:r>
            <a:r>
              <a:rPr lang="en-US" sz="1600" dirty="0"/>
              <a:t> </a:t>
            </a:r>
            <a:r>
              <a:rPr lang="id-ID" sz="1600" dirty="0"/>
              <a:t>pakan</a:t>
            </a:r>
            <a:r>
              <a:rPr lang="en-US" sz="1600" dirty="0"/>
              <a:t> </a:t>
            </a:r>
            <a:r>
              <a:rPr lang="en-US" sz="1600" dirty="0" err="1"/>
              <a:t>unggas</a:t>
            </a:r>
            <a:r>
              <a:rPr lang="id-ID" sz="1600" dirty="0"/>
              <a:t>, dan </a:t>
            </a:r>
            <a:r>
              <a:rPr lang="en-US" sz="1600" dirty="0"/>
              <a:t>processing </a:t>
            </a:r>
            <a:r>
              <a:rPr lang="en-US" sz="1600" dirty="0" err="1"/>
              <a:t>daging</a:t>
            </a:r>
            <a:r>
              <a:rPr lang="en-US" sz="1600" dirty="0"/>
              <a:t> </a:t>
            </a:r>
            <a:r>
              <a:rPr lang="en-US" sz="1600" dirty="0" err="1"/>
              <a:t>unggas</a:t>
            </a:r>
            <a:r>
              <a:rPr lang="id-ID" sz="1600" dirty="0"/>
              <a:t>, serta berkomitmen untuk terus mengembangkan kemampuan teknis, kepemimpinan, dan </a:t>
            </a:r>
            <a:r>
              <a:rPr lang="id-ID" sz="1600" dirty="0" err="1"/>
              <a:t>interpersonal</a:t>
            </a:r>
            <a:r>
              <a:rPr lang="id-ID" sz="1600" dirty="0"/>
              <a:t>. Saya juga terbuka untuk mempelajari hal-hal baru di luar bidang Ilmu Peternakan guna mendukung pengembangan diri dan karier secara profesional.</a:t>
            </a:r>
            <a:endParaRPr sz="1600" dirty="0">
              <a:solidFill>
                <a:srgbClr val="000000"/>
              </a:solidFill>
              <a:latin typeface="Rubik Medium"/>
              <a:ea typeface="Rubik Medium"/>
              <a:cs typeface="Rubik Medium"/>
              <a:sym typeface="Rubik Medium"/>
            </a:endParaRPr>
          </a:p>
        </p:txBody>
      </p:sp>
      <p:pic>
        <p:nvPicPr>
          <p:cNvPr id="81" name="Google Shape;81;p3">
            <a:extLst>
              <a:ext uri="{FF2B5EF4-FFF2-40B4-BE49-F238E27FC236}">
                <a16:creationId xmlns:a16="http://schemas.microsoft.com/office/drawing/2014/main" id="{796ABC92-2CA5-CC18-EEF4-353D4FF0006D}"/>
              </a:ext>
            </a:extLst>
          </p:cNvPr>
          <p:cNvPicPr preferRelativeResize="0"/>
          <p:nvPr/>
        </p:nvPicPr>
        <p:blipFill>
          <a:blip r:embed="rId4">
            <a:alphaModFix/>
          </a:blip>
          <a:stretch>
            <a:fillRect/>
          </a:stretch>
        </p:blipFill>
        <p:spPr>
          <a:xfrm>
            <a:off x="833929" y="6365600"/>
            <a:ext cx="492400" cy="492400"/>
          </a:xfrm>
          <a:prstGeom prst="rect">
            <a:avLst/>
          </a:prstGeom>
          <a:noFill/>
          <a:ln>
            <a:noFill/>
          </a:ln>
        </p:spPr>
      </p:pic>
      <p:pic>
        <p:nvPicPr>
          <p:cNvPr id="83" name="Google Shape;83;p3">
            <a:extLst>
              <a:ext uri="{FF2B5EF4-FFF2-40B4-BE49-F238E27FC236}">
                <a16:creationId xmlns:a16="http://schemas.microsoft.com/office/drawing/2014/main" id="{66400BCC-9B80-540F-7312-FD45A1DA1B9D}"/>
              </a:ext>
            </a:extLst>
          </p:cNvPr>
          <p:cNvPicPr preferRelativeResize="0"/>
          <p:nvPr/>
        </p:nvPicPr>
        <p:blipFill>
          <a:blip r:embed="rId5">
            <a:alphaModFix/>
          </a:blip>
          <a:stretch>
            <a:fillRect/>
          </a:stretch>
        </p:blipFill>
        <p:spPr>
          <a:xfrm>
            <a:off x="805599" y="5882503"/>
            <a:ext cx="492400" cy="351348"/>
          </a:xfrm>
          <a:prstGeom prst="rect">
            <a:avLst/>
          </a:prstGeom>
          <a:noFill/>
          <a:ln>
            <a:noFill/>
          </a:ln>
        </p:spPr>
      </p:pic>
      <p:sp>
        <p:nvSpPr>
          <p:cNvPr id="84" name="Google Shape;84;p3">
            <a:extLst>
              <a:ext uri="{FF2B5EF4-FFF2-40B4-BE49-F238E27FC236}">
                <a16:creationId xmlns:a16="http://schemas.microsoft.com/office/drawing/2014/main" id="{888B994E-4DBA-889E-F449-62726FA622D9}"/>
              </a:ext>
            </a:extLst>
          </p:cNvPr>
          <p:cNvSpPr txBox="1"/>
          <p:nvPr/>
        </p:nvSpPr>
        <p:spPr>
          <a:xfrm>
            <a:off x="1464934" y="6233851"/>
            <a:ext cx="4672800" cy="615513"/>
          </a:xfrm>
          <a:prstGeom prst="rect">
            <a:avLst/>
          </a:prstGeom>
          <a:noFill/>
          <a:ln>
            <a:noFill/>
          </a:ln>
        </p:spPr>
        <p:txBody>
          <a:bodyPr spcFirstLastPara="1" wrap="square" lIns="121900" tIns="121900" rIns="121900" bIns="121900" anchor="t" anchorCtr="0">
            <a:spAutoFit/>
          </a:bodyPr>
          <a:lstStyle/>
          <a:p>
            <a:pPr>
              <a:lnSpc>
                <a:spcPct val="150000"/>
              </a:lnSpc>
              <a:buClr>
                <a:srgbClr val="000000"/>
              </a:buClr>
              <a:buSzPts val="2000"/>
            </a:pPr>
            <a:r>
              <a:rPr lang="id-ID" sz="1600" dirty="0">
                <a:solidFill>
                  <a:srgbClr val="FFFFFF"/>
                </a:solidFill>
                <a:latin typeface="Rubik Medium"/>
                <a:ea typeface="Rubik Medium"/>
                <a:cs typeface="Rubik Medium"/>
                <a:sym typeface="Rubik Medium"/>
                <a:hlinkClick r:id="rId6">
                  <a:extLst>
                    <a:ext uri="{A12FA001-AC4F-418D-AE19-62706E023703}">
                      <ahyp:hlinkClr xmlns:ahyp="http://schemas.microsoft.com/office/drawing/2018/hyperlinkcolor" val="tx"/>
                    </a:ext>
                  </a:extLst>
                </a:hlinkClick>
              </a:rPr>
              <a:t>http://www.linkedin.com/in/hangar-badjoe</a:t>
            </a:r>
            <a:endParaRPr sz="1600" dirty="0">
              <a:solidFill>
                <a:srgbClr val="FFFFFF"/>
              </a:solidFill>
              <a:latin typeface="Rubik Medium"/>
              <a:ea typeface="Rubik Medium"/>
              <a:cs typeface="Rubik Medium"/>
              <a:sym typeface="Rubik Medium"/>
            </a:endParaRPr>
          </a:p>
        </p:txBody>
      </p:sp>
      <p:sp>
        <p:nvSpPr>
          <p:cNvPr id="85" name="Google Shape;85;p3">
            <a:extLst>
              <a:ext uri="{FF2B5EF4-FFF2-40B4-BE49-F238E27FC236}">
                <a16:creationId xmlns:a16="http://schemas.microsoft.com/office/drawing/2014/main" id="{B405CBE8-F28E-CF7E-D638-BA8C460A4021}"/>
              </a:ext>
            </a:extLst>
          </p:cNvPr>
          <p:cNvSpPr txBox="1"/>
          <p:nvPr/>
        </p:nvSpPr>
        <p:spPr>
          <a:xfrm>
            <a:off x="1464934" y="5784240"/>
            <a:ext cx="4672800" cy="615513"/>
          </a:xfrm>
          <a:prstGeom prst="rect">
            <a:avLst/>
          </a:prstGeom>
          <a:noFill/>
          <a:ln>
            <a:noFill/>
          </a:ln>
        </p:spPr>
        <p:txBody>
          <a:bodyPr spcFirstLastPara="1" wrap="square" lIns="121900" tIns="121900" rIns="121900" bIns="121900" anchor="t" anchorCtr="0">
            <a:spAutoFit/>
          </a:bodyPr>
          <a:lstStyle/>
          <a:p>
            <a:pPr>
              <a:lnSpc>
                <a:spcPct val="150000"/>
              </a:lnSpc>
              <a:buClr>
                <a:srgbClr val="000000"/>
              </a:buClr>
              <a:buSzPts val="2000"/>
            </a:pPr>
            <a:r>
              <a:rPr lang="id-ID" sz="1600" dirty="0">
                <a:solidFill>
                  <a:srgbClr val="FFFFFF"/>
                </a:solidFill>
                <a:latin typeface="Rubik Medium"/>
                <a:ea typeface="Rubik Medium"/>
                <a:cs typeface="Rubik Medium"/>
                <a:sym typeface="Rubik Medium"/>
                <a:hlinkClick r:id="rId7">
                  <a:extLst>
                    <a:ext uri="{A12FA001-AC4F-418D-AE19-62706E023703}">
                      <ahyp:hlinkClr xmlns:ahyp="http://schemas.microsoft.com/office/drawing/2018/hyperlinkcolor" val="tx"/>
                    </a:ext>
                  </a:extLst>
                </a:hlinkClick>
              </a:rPr>
              <a:t>@tiorizkyramadhaniputra@mail.ugm.ac.id</a:t>
            </a:r>
            <a:endParaRPr sz="1600" dirty="0">
              <a:solidFill>
                <a:srgbClr val="FFFFFF"/>
              </a:solidFill>
              <a:latin typeface="Rubik Medium"/>
              <a:ea typeface="Rubik Medium"/>
              <a:cs typeface="Rubik Medium"/>
              <a:sym typeface="Rubik Medium"/>
            </a:endParaRPr>
          </a:p>
        </p:txBody>
      </p:sp>
      <p:pic>
        <p:nvPicPr>
          <p:cNvPr id="4" name="Picture 3" descr="A person in a suit and tie&#10;&#10;AI-generated content may be incorrect.">
            <a:extLst>
              <a:ext uri="{FF2B5EF4-FFF2-40B4-BE49-F238E27FC236}">
                <a16:creationId xmlns:a16="http://schemas.microsoft.com/office/drawing/2014/main" id="{F871F6F1-9266-EFAE-AB77-A7269BFBF0E5}"/>
              </a:ext>
            </a:extLst>
          </p:cNvPr>
          <p:cNvPicPr>
            <a:picLocks noChangeAspect="1"/>
          </p:cNvPicPr>
          <p:nvPr/>
        </p:nvPicPr>
        <p:blipFill>
          <a:blip r:embed="rId8"/>
          <a:stretch>
            <a:fillRect/>
          </a:stretch>
        </p:blipFill>
        <p:spPr>
          <a:xfrm>
            <a:off x="2046449" y="1113734"/>
            <a:ext cx="2371181" cy="355677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8746941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70C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06C700-6374-7C96-1D30-C6E922F46081}"/>
              </a:ext>
            </a:extLst>
          </p:cNvPr>
          <p:cNvSpPr>
            <a:spLocks noGrp="1"/>
          </p:cNvSpPr>
          <p:nvPr>
            <p:ph type="title"/>
          </p:nvPr>
        </p:nvSpPr>
        <p:spPr>
          <a:xfrm>
            <a:off x="1371601" y="419100"/>
            <a:ext cx="10020842" cy="1485900"/>
          </a:xfrm>
        </p:spPr>
        <p:txBody>
          <a:bodyPr>
            <a:normAutofit/>
          </a:bodyPr>
          <a:lstStyle/>
          <a:p>
            <a:pPr algn="ctr"/>
            <a:r>
              <a:rPr lang="en-US" sz="4000" b="1" dirty="0">
                <a:solidFill>
                  <a:srgbClr val="FFFFFF"/>
                </a:solidFill>
              </a:rPr>
              <a:t>CERTIFICATION</a:t>
            </a:r>
            <a:endParaRPr lang="id-ID" sz="4000" b="1" dirty="0">
              <a:solidFill>
                <a:srgbClr val="FFFFFF"/>
              </a:solidFill>
            </a:endParaRPr>
          </a:p>
        </p:txBody>
      </p:sp>
      <p:pic>
        <p:nvPicPr>
          <p:cNvPr id="4" name="Picture 3">
            <a:extLst>
              <a:ext uri="{FF2B5EF4-FFF2-40B4-BE49-F238E27FC236}">
                <a16:creationId xmlns:a16="http://schemas.microsoft.com/office/drawing/2014/main" id="{41B92A79-F775-C8E0-F3C1-8DAD5B536CA2}"/>
              </a:ext>
            </a:extLst>
          </p:cNvPr>
          <p:cNvPicPr>
            <a:picLocks noChangeAspect="1"/>
          </p:cNvPicPr>
          <p:nvPr/>
        </p:nvPicPr>
        <p:blipFill>
          <a:blip r:embed="rId2"/>
          <a:stretch>
            <a:fillRect/>
          </a:stretch>
        </p:blipFill>
        <p:spPr>
          <a:xfrm>
            <a:off x="1371601" y="1162050"/>
            <a:ext cx="3771900" cy="2652117"/>
          </a:xfrm>
          <a:prstGeom prst="rect">
            <a:avLst/>
          </a:prstGeom>
        </p:spPr>
      </p:pic>
      <p:pic>
        <p:nvPicPr>
          <p:cNvPr id="6" name="Picture 5">
            <a:extLst>
              <a:ext uri="{FF2B5EF4-FFF2-40B4-BE49-F238E27FC236}">
                <a16:creationId xmlns:a16="http://schemas.microsoft.com/office/drawing/2014/main" id="{809513B0-5D97-2D05-AE03-C6F7FC635282}"/>
              </a:ext>
            </a:extLst>
          </p:cNvPr>
          <p:cNvPicPr>
            <a:picLocks/>
          </p:cNvPicPr>
          <p:nvPr/>
        </p:nvPicPr>
        <p:blipFill>
          <a:blip r:embed="rId3"/>
          <a:stretch>
            <a:fillRect/>
          </a:stretch>
        </p:blipFill>
        <p:spPr>
          <a:xfrm>
            <a:off x="7619643" y="4046184"/>
            <a:ext cx="3772800" cy="2653200"/>
          </a:xfrm>
          <a:prstGeom prst="rect">
            <a:avLst/>
          </a:prstGeom>
        </p:spPr>
      </p:pic>
      <p:sp>
        <p:nvSpPr>
          <p:cNvPr id="8" name="TextBox 7">
            <a:extLst>
              <a:ext uri="{FF2B5EF4-FFF2-40B4-BE49-F238E27FC236}">
                <a16:creationId xmlns:a16="http://schemas.microsoft.com/office/drawing/2014/main" id="{BF735719-73FC-EE98-6C81-9B9CFA873DCB}"/>
              </a:ext>
            </a:extLst>
          </p:cNvPr>
          <p:cNvSpPr txBox="1"/>
          <p:nvPr/>
        </p:nvSpPr>
        <p:spPr>
          <a:xfrm>
            <a:off x="5143501" y="1659908"/>
            <a:ext cx="6096000" cy="1754326"/>
          </a:xfrm>
          <a:prstGeom prst="rect">
            <a:avLst/>
          </a:prstGeom>
          <a:noFill/>
        </p:spPr>
        <p:txBody>
          <a:bodyPr wrap="square">
            <a:spAutoFit/>
          </a:bodyPr>
          <a:lstStyle/>
          <a:p>
            <a:pPr algn="just"/>
            <a:r>
              <a:rPr lang="id-ID" dirty="0">
                <a:solidFill>
                  <a:srgbClr val="FFFFFF"/>
                </a:solidFill>
              </a:rPr>
              <a:t>Diterima sebagai penerima beasiswa </a:t>
            </a:r>
            <a:r>
              <a:rPr lang="id-ID" b="1" dirty="0">
                <a:solidFill>
                  <a:srgbClr val="FFFFFF"/>
                </a:solidFill>
              </a:rPr>
              <a:t>Charoen Pokphand </a:t>
            </a:r>
            <a:r>
              <a:rPr lang="id-ID" b="1" dirty="0" err="1">
                <a:solidFill>
                  <a:srgbClr val="FFFFFF"/>
                </a:solidFill>
              </a:rPr>
              <a:t>Foundation</a:t>
            </a:r>
            <a:r>
              <a:rPr lang="id-ID" b="1" dirty="0">
                <a:solidFill>
                  <a:srgbClr val="FFFFFF"/>
                </a:solidFill>
              </a:rPr>
              <a:t> Indonesia</a:t>
            </a:r>
            <a:r>
              <a:rPr lang="id-ID" dirty="0">
                <a:solidFill>
                  <a:srgbClr val="FFFFFF"/>
                </a:solidFill>
              </a:rPr>
              <a:t> atas prestasi akademik dan potensi dalam bidang peternakan. Beasiswa ini diberikan kepada mahasiswa Fakultas Peternakan Universitas </a:t>
            </a:r>
            <a:r>
              <a:rPr lang="id-ID" dirty="0" err="1">
                <a:solidFill>
                  <a:srgbClr val="FFFFFF"/>
                </a:solidFill>
              </a:rPr>
              <a:t>Gadjah</a:t>
            </a:r>
            <a:r>
              <a:rPr lang="id-ID" dirty="0">
                <a:solidFill>
                  <a:srgbClr val="FFFFFF"/>
                </a:solidFill>
              </a:rPr>
              <a:t> Mada sebagai bentuk apresiasi dan dukungan terhadap pengembangan sumber daya </a:t>
            </a:r>
            <a:r>
              <a:rPr lang="en-US" dirty="0" err="1">
                <a:solidFill>
                  <a:srgbClr val="FFFFFF"/>
                </a:solidFill>
              </a:rPr>
              <a:t>dalam</a:t>
            </a:r>
            <a:r>
              <a:rPr lang="en-US" dirty="0">
                <a:solidFill>
                  <a:srgbClr val="FFFFFF"/>
                </a:solidFill>
              </a:rPr>
              <a:t> </a:t>
            </a:r>
            <a:r>
              <a:rPr lang="en-US" dirty="0" err="1">
                <a:solidFill>
                  <a:srgbClr val="FFFFFF"/>
                </a:solidFill>
              </a:rPr>
              <a:t>kegiatan</a:t>
            </a:r>
            <a:r>
              <a:rPr lang="en-US" dirty="0">
                <a:solidFill>
                  <a:srgbClr val="FFFFFF"/>
                </a:solidFill>
              </a:rPr>
              <a:t> </a:t>
            </a:r>
            <a:r>
              <a:rPr lang="en-US" dirty="0" err="1">
                <a:solidFill>
                  <a:srgbClr val="FFFFFF"/>
                </a:solidFill>
              </a:rPr>
              <a:t>akademik</a:t>
            </a:r>
            <a:r>
              <a:rPr lang="en-US" dirty="0">
                <a:solidFill>
                  <a:srgbClr val="FFFFFF"/>
                </a:solidFill>
              </a:rPr>
              <a:t> </a:t>
            </a:r>
            <a:r>
              <a:rPr lang="en-US" dirty="0" err="1">
                <a:solidFill>
                  <a:srgbClr val="FFFFFF"/>
                </a:solidFill>
              </a:rPr>
              <a:t>saya</a:t>
            </a:r>
            <a:r>
              <a:rPr lang="en-US" dirty="0">
                <a:solidFill>
                  <a:srgbClr val="FFFFFF"/>
                </a:solidFill>
              </a:rPr>
              <a:t>.</a:t>
            </a:r>
            <a:endParaRPr lang="id-ID" dirty="0">
              <a:solidFill>
                <a:srgbClr val="FFFFFF"/>
              </a:solidFill>
            </a:endParaRPr>
          </a:p>
        </p:txBody>
      </p:sp>
      <p:pic>
        <p:nvPicPr>
          <p:cNvPr id="17" name="Picture 16">
            <a:extLst>
              <a:ext uri="{FF2B5EF4-FFF2-40B4-BE49-F238E27FC236}">
                <a16:creationId xmlns:a16="http://schemas.microsoft.com/office/drawing/2014/main" id="{A2C65E32-6A0E-2E50-C208-19F6768C8F69}"/>
              </a:ext>
            </a:extLst>
          </p:cNvPr>
          <p:cNvPicPr>
            <a:picLocks noChangeAspect="1"/>
          </p:cNvPicPr>
          <p:nvPr/>
        </p:nvPicPr>
        <p:blipFill>
          <a:blip r:embed="rId4"/>
          <a:srcRect b="35522"/>
          <a:stretch>
            <a:fillRect/>
          </a:stretch>
        </p:blipFill>
        <p:spPr>
          <a:xfrm>
            <a:off x="5143501" y="1113720"/>
            <a:ext cx="6248942" cy="436329"/>
          </a:xfrm>
          <a:prstGeom prst="rect">
            <a:avLst/>
          </a:prstGeom>
        </p:spPr>
      </p:pic>
      <p:pic>
        <p:nvPicPr>
          <p:cNvPr id="18" name="Picture 17">
            <a:extLst>
              <a:ext uri="{FF2B5EF4-FFF2-40B4-BE49-F238E27FC236}">
                <a16:creationId xmlns:a16="http://schemas.microsoft.com/office/drawing/2014/main" id="{01B22297-E73A-78E3-8C62-D48C544535AB}"/>
              </a:ext>
            </a:extLst>
          </p:cNvPr>
          <p:cNvPicPr>
            <a:picLocks noChangeAspect="1"/>
          </p:cNvPicPr>
          <p:nvPr/>
        </p:nvPicPr>
        <p:blipFill>
          <a:blip r:embed="rId5"/>
          <a:srcRect b="36901"/>
          <a:stretch>
            <a:fillRect/>
          </a:stretch>
        </p:blipFill>
        <p:spPr>
          <a:xfrm>
            <a:off x="1371601" y="3997908"/>
            <a:ext cx="6248042" cy="342419"/>
          </a:xfrm>
          <a:prstGeom prst="rect">
            <a:avLst/>
          </a:prstGeom>
        </p:spPr>
      </p:pic>
      <p:sp>
        <p:nvSpPr>
          <p:cNvPr id="20" name="TextBox 19">
            <a:extLst>
              <a:ext uri="{FF2B5EF4-FFF2-40B4-BE49-F238E27FC236}">
                <a16:creationId xmlns:a16="http://schemas.microsoft.com/office/drawing/2014/main" id="{4246722B-809A-8BD3-B2C5-F1908AA40494}"/>
              </a:ext>
            </a:extLst>
          </p:cNvPr>
          <p:cNvSpPr txBox="1"/>
          <p:nvPr/>
        </p:nvSpPr>
        <p:spPr>
          <a:xfrm>
            <a:off x="1371601" y="4407575"/>
            <a:ext cx="6097554" cy="2031325"/>
          </a:xfrm>
          <a:prstGeom prst="rect">
            <a:avLst/>
          </a:prstGeom>
          <a:noFill/>
        </p:spPr>
        <p:txBody>
          <a:bodyPr wrap="square">
            <a:spAutoFit/>
          </a:bodyPr>
          <a:lstStyle/>
          <a:p>
            <a:pPr algn="just"/>
            <a:r>
              <a:rPr lang="id-ID" dirty="0">
                <a:solidFill>
                  <a:srgbClr val="FFFFFF"/>
                </a:solidFill>
              </a:rPr>
              <a:t>Menyelesaikan program pelatihan </a:t>
            </a:r>
            <a:r>
              <a:rPr lang="id-ID" b="1" dirty="0">
                <a:solidFill>
                  <a:srgbClr val="FFFFFF"/>
                </a:solidFill>
              </a:rPr>
              <a:t>Junior Web Developer</a:t>
            </a:r>
            <a:r>
              <a:rPr lang="id-ID" dirty="0">
                <a:solidFill>
                  <a:srgbClr val="FFFFFF"/>
                </a:solidFill>
              </a:rPr>
              <a:t> yang diselenggarakan oleh </a:t>
            </a:r>
            <a:r>
              <a:rPr lang="id-ID" b="1" dirty="0">
                <a:solidFill>
                  <a:srgbClr val="FFFFFF"/>
                </a:solidFill>
              </a:rPr>
              <a:t>Kementerian Komunikasi dan Informatika (KOM</a:t>
            </a:r>
            <a:r>
              <a:rPr lang="en-US" b="1" dirty="0">
                <a:solidFill>
                  <a:srgbClr val="FFFFFF"/>
                </a:solidFill>
              </a:rPr>
              <a:t>DIGI</a:t>
            </a:r>
            <a:r>
              <a:rPr lang="id-ID" b="1" dirty="0">
                <a:solidFill>
                  <a:srgbClr val="FFFFFF"/>
                </a:solidFill>
              </a:rPr>
              <a:t>)</a:t>
            </a:r>
            <a:r>
              <a:rPr lang="id-ID" dirty="0">
                <a:solidFill>
                  <a:srgbClr val="FFFFFF"/>
                </a:solidFill>
              </a:rPr>
              <a:t> melalui program </a:t>
            </a:r>
            <a:r>
              <a:rPr lang="id-ID" b="1" dirty="0">
                <a:solidFill>
                  <a:srgbClr val="FFFFFF"/>
                </a:solidFill>
              </a:rPr>
              <a:t>Digital </a:t>
            </a:r>
            <a:r>
              <a:rPr lang="id-ID" b="1" dirty="0" err="1">
                <a:solidFill>
                  <a:srgbClr val="FFFFFF"/>
                </a:solidFill>
              </a:rPr>
              <a:t>Talent</a:t>
            </a:r>
            <a:r>
              <a:rPr lang="id-ID" b="1" dirty="0">
                <a:solidFill>
                  <a:srgbClr val="FFFFFF"/>
                </a:solidFill>
              </a:rPr>
              <a:t> </a:t>
            </a:r>
            <a:r>
              <a:rPr lang="id-ID" b="1" dirty="0" err="1">
                <a:solidFill>
                  <a:srgbClr val="FFFFFF"/>
                </a:solidFill>
              </a:rPr>
              <a:t>Scholarship</a:t>
            </a:r>
            <a:r>
              <a:rPr lang="id-ID" b="1" dirty="0">
                <a:solidFill>
                  <a:srgbClr val="FFFFFF"/>
                </a:solidFill>
              </a:rPr>
              <a:t> (DTS)</a:t>
            </a:r>
            <a:r>
              <a:rPr lang="id-ID" dirty="0">
                <a:solidFill>
                  <a:srgbClr val="FFFFFF"/>
                </a:solidFill>
              </a:rPr>
              <a:t>. Pelatihan ini berfokus pada pengembangan keterampilan digital di bidang web </a:t>
            </a:r>
            <a:r>
              <a:rPr lang="id-ID" dirty="0" err="1">
                <a:solidFill>
                  <a:srgbClr val="FFFFFF"/>
                </a:solidFill>
              </a:rPr>
              <a:t>development</a:t>
            </a:r>
            <a:r>
              <a:rPr lang="id-ID" dirty="0">
                <a:solidFill>
                  <a:srgbClr val="FFFFFF"/>
                </a:solidFill>
              </a:rPr>
              <a:t>, termasuk pemrograman, desain antarmuka, dan penerapan teknologi berbasis web.</a:t>
            </a:r>
          </a:p>
        </p:txBody>
      </p:sp>
      <p:pic>
        <p:nvPicPr>
          <p:cNvPr id="21" name="Google Shape;73;p3">
            <a:extLst>
              <a:ext uri="{FF2B5EF4-FFF2-40B4-BE49-F238E27FC236}">
                <a16:creationId xmlns:a16="http://schemas.microsoft.com/office/drawing/2014/main" id="{C4149F6E-EB13-744C-47F8-07CD8747761E}"/>
              </a:ext>
            </a:extLst>
          </p:cNvPr>
          <p:cNvPicPr preferRelativeResize="0"/>
          <p:nvPr/>
        </p:nvPicPr>
        <p:blipFill rotWithShape="1">
          <a:blip r:embed="rId6">
            <a:alphaModFix/>
          </a:blip>
          <a:srcRect t="5658" b="5649"/>
          <a:stretch/>
        </p:blipFill>
        <p:spPr>
          <a:xfrm>
            <a:off x="10306233" y="6983"/>
            <a:ext cx="1866536" cy="721733"/>
          </a:xfrm>
          <a:prstGeom prst="rect">
            <a:avLst/>
          </a:prstGeom>
          <a:noFill/>
          <a:ln>
            <a:noFill/>
          </a:ln>
        </p:spPr>
      </p:pic>
    </p:spTree>
    <p:extLst>
      <p:ext uri="{BB962C8B-B14F-4D97-AF65-F5344CB8AC3E}">
        <p14:creationId xmlns:p14="http://schemas.microsoft.com/office/powerpoint/2010/main" val="38344527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35F30EAA-5873-9BB7-F4B8-08873A400B66}"/>
                  </a:ext>
                </a:extLst>
              </p:cNvPr>
              <p:cNvSpPr/>
              <p:nvPr/>
            </p:nvSpPr>
            <p:spPr>
              <a:xfrm>
                <a:off x="-11612" y="0"/>
                <a:ext cx="5326743" cy="6858000"/>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id-ID" i="1" smtClean="0">
                          <a:latin typeface="Cambria Math" panose="02040503050406030204" pitchFamily="18" charset="0"/>
                          <a:ea typeface="Cambria Math" panose="02040503050406030204" pitchFamily="18" charset="0"/>
                        </a:rPr>
                        <m:t>××</m:t>
                      </m:r>
                    </m:oMath>
                  </m:oMathPara>
                </a14:m>
                <a:endParaRPr lang="id-ID" dirty="0"/>
              </a:p>
            </p:txBody>
          </p:sp>
        </mc:Choice>
        <mc:Fallback xmlns="">
          <p:sp>
            <p:nvSpPr>
              <p:cNvPr id="7" name="Rectangle 6">
                <a:extLst>
                  <a:ext uri="{FF2B5EF4-FFF2-40B4-BE49-F238E27FC236}">
                    <a16:creationId xmlns:a16="http://schemas.microsoft.com/office/drawing/2014/main" id="{35F30EAA-5873-9BB7-F4B8-08873A400B66}"/>
                  </a:ext>
                </a:extLst>
              </p:cNvPr>
              <p:cNvSpPr>
                <a:spLocks noRot="1" noChangeAspect="1" noMove="1" noResize="1" noEditPoints="1" noAdjustHandles="1" noChangeArrowheads="1" noChangeShapeType="1" noTextEdit="1"/>
              </p:cNvSpPr>
              <p:nvPr/>
            </p:nvSpPr>
            <p:spPr>
              <a:xfrm>
                <a:off x="-11612" y="0"/>
                <a:ext cx="5326743" cy="6858000"/>
              </a:xfrm>
              <a:prstGeom prst="rect">
                <a:avLst/>
              </a:prstGeom>
              <a:blipFill>
                <a:blip r:embed="rId3"/>
                <a:stretch>
                  <a:fillRect/>
                </a:stretch>
              </a:blipFill>
            </p:spPr>
            <p:txBody>
              <a:bodyPr/>
              <a:lstStyle/>
              <a:p>
                <a:r>
                  <a:rPr lang="id-ID">
                    <a:noFill/>
                  </a:rPr>
                  <a:t> </a:t>
                </a:r>
              </a:p>
            </p:txBody>
          </p:sp>
        </mc:Fallback>
      </mc:AlternateContent>
      <p:sp>
        <p:nvSpPr>
          <p:cNvPr id="2" name="Judul 1">
            <a:extLst>
              <a:ext uri="{FF2B5EF4-FFF2-40B4-BE49-F238E27FC236}">
                <a16:creationId xmlns:a16="http://schemas.microsoft.com/office/drawing/2014/main" id="{7F97E326-D1F4-4032-960C-883280F8F723}"/>
              </a:ext>
            </a:extLst>
          </p:cNvPr>
          <p:cNvSpPr>
            <a:spLocks noGrp="1"/>
          </p:cNvSpPr>
          <p:nvPr>
            <p:ph type="title"/>
          </p:nvPr>
        </p:nvSpPr>
        <p:spPr>
          <a:xfrm>
            <a:off x="-11612" y="217715"/>
            <a:ext cx="5326743" cy="1146629"/>
          </a:xfrm>
        </p:spPr>
        <p:txBody>
          <a:bodyPr rtlCol="0" anchor="t">
            <a:normAutofit fontScale="90000"/>
          </a:bodyPr>
          <a:lstStyle/>
          <a:p>
            <a:pPr algn="ctr"/>
            <a:r>
              <a:rPr lang="fi-FI" b="1" dirty="0">
                <a:solidFill>
                  <a:schemeClr val="bg1"/>
                </a:solidFill>
              </a:rPr>
              <a:t>Profil Perusahaan </a:t>
            </a:r>
            <a:br>
              <a:rPr lang="fi-FI" b="1" dirty="0">
                <a:solidFill>
                  <a:schemeClr val="bg1"/>
                </a:solidFill>
              </a:rPr>
            </a:br>
            <a:r>
              <a:rPr lang="fi-FI" b="1" dirty="0">
                <a:solidFill>
                  <a:schemeClr val="bg1"/>
                </a:solidFill>
              </a:rPr>
              <a:t>PT Kimia Farma Tbk</a:t>
            </a:r>
            <a:endParaRPr lang="id-ID" b="1" dirty="0">
              <a:solidFill>
                <a:schemeClr val="bg1"/>
              </a:solidFill>
            </a:endParaRPr>
          </a:p>
        </p:txBody>
      </p:sp>
      <p:graphicFrame>
        <p:nvGraphicFramePr>
          <p:cNvPr id="5" name="Tampungan Konten 2" descr="Tempat penampung grafik SmartArt ikon">
            <a:extLst>
              <a:ext uri="{FF2B5EF4-FFF2-40B4-BE49-F238E27FC236}">
                <a16:creationId xmlns:a16="http://schemas.microsoft.com/office/drawing/2014/main" id="{E04C5C5B-F932-40FC-AD54-EE8AB0C58221}"/>
              </a:ext>
            </a:extLst>
          </p:cNvPr>
          <p:cNvGraphicFramePr>
            <a:graphicFrameLocks noGrp="1"/>
          </p:cNvGraphicFramePr>
          <p:nvPr>
            <p:ph idx="1"/>
            <p:extLst>
              <p:ext uri="{D42A27DB-BD31-4B8C-83A1-F6EECF244321}">
                <p14:modId xmlns:p14="http://schemas.microsoft.com/office/powerpoint/2010/main" val="4011370212"/>
              </p:ext>
            </p:extLst>
          </p:nvPr>
        </p:nvGraphicFramePr>
        <p:xfrm>
          <a:off x="6256020" y="285750"/>
          <a:ext cx="5212080" cy="657225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6" name="Picture 5" descr="A sign on a building&#10;&#10;AI-generated content may be incorrect.">
            <a:extLst>
              <a:ext uri="{FF2B5EF4-FFF2-40B4-BE49-F238E27FC236}">
                <a16:creationId xmlns:a16="http://schemas.microsoft.com/office/drawing/2014/main" id="{2E3AFAFB-ED35-CB76-8025-F2364A3E19E5}"/>
              </a:ext>
            </a:extLst>
          </p:cNvPr>
          <p:cNvPicPr>
            <a:picLocks noChangeAspect="1"/>
          </p:cNvPicPr>
          <p:nvPr/>
        </p:nvPicPr>
        <p:blipFill>
          <a:blip r:embed="rId9"/>
          <a:stretch>
            <a:fillRect/>
          </a:stretch>
        </p:blipFill>
        <p:spPr>
          <a:xfrm>
            <a:off x="379367" y="1582058"/>
            <a:ext cx="4544786" cy="427899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 name="Google Shape;119;g23ec2985a68_1_33">
            <a:extLst>
              <a:ext uri="{FF2B5EF4-FFF2-40B4-BE49-F238E27FC236}">
                <a16:creationId xmlns:a16="http://schemas.microsoft.com/office/drawing/2014/main" id="{89759850-141B-8C84-88C2-68A01EAE96CC}"/>
              </a:ext>
            </a:extLst>
          </p:cNvPr>
          <p:cNvPicPr preferRelativeResize="0"/>
          <p:nvPr/>
        </p:nvPicPr>
        <p:blipFill rotWithShape="1">
          <a:blip r:embed="rId10">
            <a:alphaModFix/>
          </a:blip>
          <a:srcRect t="5658" b="5649"/>
          <a:stretch/>
        </p:blipFill>
        <p:spPr>
          <a:xfrm>
            <a:off x="379367" y="6000128"/>
            <a:ext cx="1821402" cy="718796"/>
          </a:xfrm>
          <a:prstGeom prst="rect">
            <a:avLst/>
          </a:prstGeom>
          <a:noFill/>
          <a:ln>
            <a:noFill/>
          </a:ln>
        </p:spPr>
      </p:pic>
      <p:pic>
        <p:nvPicPr>
          <p:cNvPr id="4" name="Google Shape;61;p1">
            <a:extLst>
              <a:ext uri="{FF2B5EF4-FFF2-40B4-BE49-F238E27FC236}">
                <a16:creationId xmlns:a16="http://schemas.microsoft.com/office/drawing/2014/main" id="{EE59A185-2C87-4973-9730-B02DFF533BD3}"/>
              </a:ext>
            </a:extLst>
          </p:cNvPr>
          <p:cNvPicPr preferRelativeResize="0"/>
          <p:nvPr/>
        </p:nvPicPr>
        <p:blipFill>
          <a:blip r:embed="rId11">
            <a:alphaModFix/>
          </a:blip>
          <a:stretch>
            <a:fillRect/>
          </a:stretch>
        </p:blipFill>
        <p:spPr>
          <a:xfrm>
            <a:off x="3102751" y="5900512"/>
            <a:ext cx="1821402" cy="686422"/>
          </a:xfrm>
          <a:prstGeom prst="rect">
            <a:avLst/>
          </a:prstGeom>
          <a:noFill/>
          <a:ln>
            <a:noFill/>
          </a:ln>
        </p:spPr>
      </p:pic>
      <p:sp>
        <p:nvSpPr>
          <p:cNvPr id="9" name="TextBox 8">
            <a:extLst>
              <a:ext uri="{FF2B5EF4-FFF2-40B4-BE49-F238E27FC236}">
                <a16:creationId xmlns:a16="http://schemas.microsoft.com/office/drawing/2014/main" id="{56D1B366-94AF-C0C9-1AFC-7A34D0EA8FAD}"/>
              </a:ext>
            </a:extLst>
          </p:cNvPr>
          <p:cNvSpPr txBox="1"/>
          <p:nvPr/>
        </p:nvSpPr>
        <p:spPr>
          <a:xfrm>
            <a:off x="2298449" y="6011038"/>
            <a:ext cx="586598" cy="707886"/>
          </a:xfrm>
          <a:prstGeom prst="rect">
            <a:avLst/>
          </a:prstGeom>
          <a:noFill/>
        </p:spPr>
        <p:txBody>
          <a:bodyPr wrap="square" rtlCol="0">
            <a:spAutoFit/>
          </a:bodyPr>
          <a:lstStyle/>
          <a:p>
            <a:pPr algn="ctr"/>
            <a:r>
              <a:rPr lang="id-ID" sz="4000" b="1" dirty="0">
                <a:solidFill>
                  <a:schemeClr val="accent2">
                    <a:lumMod val="75000"/>
                  </a:schemeClr>
                </a:solidFill>
                <a:sym typeface="Symbol" panose="05050102010706020507" pitchFamily="18" charset="2"/>
              </a:rPr>
              <a:t></a:t>
            </a:r>
            <a:endParaRPr lang="id-ID" sz="4000" b="1" dirty="0">
              <a:solidFill>
                <a:schemeClr val="accent2">
                  <a:lumMod val="75000"/>
                </a:schemeClr>
              </a:solidFill>
            </a:endParaRPr>
          </a:p>
        </p:txBody>
      </p:sp>
    </p:spTree>
    <p:extLst>
      <p:ext uri="{BB962C8B-B14F-4D97-AF65-F5344CB8AC3E}">
        <p14:creationId xmlns:p14="http://schemas.microsoft.com/office/powerpoint/2010/main" val="8244171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70C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30C98D-70DD-B755-F81C-C33B6BEC9725}"/>
              </a:ext>
            </a:extLst>
          </p:cNvPr>
          <p:cNvSpPr>
            <a:spLocks noGrp="1"/>
          </p:cNvSpPr>
          <p:nvPr>
            <p:ph type="title"/>
          </p:nvPr>
        </p:nvSpPr>
        <p:spPr>
          <a:xfrm>
            <a:off x="1371600" y="546100"/>
            <a:ext cx="5153414" cy="581526"/>
          </a:xfrm>
          <a:solidFill>
            <a:schemeClr val="bg2">
              <a:lumMod val="10000"/>
            </a:schemeClr>
          </a:solidFill>
          <a:ln w="38100">
            <a:solidFill>
              <a:schemeClr val="tx1"/>
            </a:solidFill>
          </a:ln>
        </p:spPr>
        <p:txBody>
          <a:bodyPr>
            <a:normAutofit fontScale="90000"/>
          </a:bodyPr>
          <a:lstStyle/>
          <a:p>
            <a:pPr algn="ctr"/>
            <a:r>
              <a:rPr lang="en-US" b="1" dirty="0">
                <a:solidFill>
                  <a:schemeClr val="bg1"/>
                </a:solidFill>
              </a:rPr>
              <a:t>PROJECT PORTOFOLIO</a:t>
            </a:r>
            <a:endParaRPr lang="id-ID" b="1" dirty="0">
              <a:solidFill>
                <a:schemeClr val="bg1"/>
              </a:solidFill>
            </a:endParaRPr>
          </a:p>
        </p:txBody>
      </p:sp>
      <p:pic>
        <p:nvPicPr>
          <p:cNvPr id="8" name="Content Placeholder 7" descr="A close-up of a map&#10;&#10;AI-generated content may be incorrect.">
            <a:extLst>
              <a:ext uri="{FF2B5EF4-FFF2-40B4-BE49-F238E27FC236}">
                <a16:creationId xmlns:a16="http://schemas.microsoft.com/office/drawing/2014/main" id="{FA86E526-5F15-2CD3-8BDB-3EC8C54C9BFF}"/>
              </a:ext>
            </a:extLst>
          </p:cNvPr>
          <p:cNvPicPr>
            <a:picLocks noGrp="1" noChangeAspect="1"/>
          </p:cNvPicPr>
          <p:nvPr>
            <p:ph sz="half" idx="2"/>
          </p:nvPr>
        </p:nvPicPr>
        <p:blipFill>
          <a:blip r:embed="rId2"/>
          <a:stretch>
            <a:fillRect/>
          </a:stretch>
        </p:blipFill>
        <p:spPr>
          <a:xfrm>
            <a:off x="2304384" y="1267326"/>
            <a:ext cx="3287845" cy="5261242"/>
          </a:xfrm>
        </p:spPr>
      </p:pic>
      <p:sp>
        <p:nvSpPr>
          <p:cNvPr id="6" name="Content Placeholder 5">
            <a:extLst>
              <a:ext uri="{FF2B5EF4-FFF2-40B4-BE49-F238E27FC236}">
                <a16:creationId xmlns:a16="http://schemas.microsoft.com/office/drawing/2014/main" id="{1B4A989D-D2D7-C6DB-802C-9EB1D27B9EDE}"/>
              </a:ext>
            </a:extLst>
          </p:cNvPr>
          <p:cNvSpPr>
            <a:spLocks noGrp="1"/>
          </p:cNvSpPr>
          <p:nvPr>
            <p:ph sz="quarter" idx="4"/>
          </p:nvPr>
        </p:nvSpPr>
        <p:spPr>
          <a:xfrm>
            <a:off x="5939908" y="1310009"/>
            <a:ext cx="5908286" cy="5598838"/>
          </a:xfrm>
        </p:spPr>
        <p:txBody>
          <a:bodyPr>
            <a:normAutofit fontScale="32500" lnSpcReduction="20000"/>
          </a:bodyPr>
          <a:lstStyle/>
          <a:p>
            <a:pPr marL="0" indent="0" algn="just">
              <a:lnSpc>
                <a:spcPct val="150000"/>
              </a:lnSpc>
              <a:buNone/>
            </a:pPr>
            <a:r>
              <a:rPr lang="id-ID" sz="3000" dirty="0">
                <a:solidFill>
                  <a:schemeClr val="bg1"/>
                </a:solidFill>
                <a:latin typeface="Arial" panose="020B0604020202020204" pitchFamily="34" charset="0"/>
                <a:cs typeface="Arial" panose="020B0604020202020204" pitchFamily="34" charset="0"/>
              </a:rPr>
              <a:t>Analisis </a:t>
            </a:r>
            <a:r>
              <a:rPr lang="en-US" sz="3000" dirty="0" err="1">
                <a:solidFill>
                  <a:schemeClr val="bg1"/>
                </a:solidFill>
                <a:latin typeface="Arial" panose="020B0604020202020204" pitchFamily="34" charset="0"/>
                <a:cs typeface="Arial" panose="020B0604020202020204" pitchFamily="34" charset="0"/>
              </a:rPr>
              <a:t>ini</a:t>
            </a:r>
            <a:r>
              <a:rPr lang="en-US" sz="3000" dirty="0">
                <a:solidFill>
                  <a:schemeClr val="bg1"/>
                </a:solidFill>
                <a:latin typeface="Arial" panose="020B0604020202020204" pitchFamily="34" charset="0"/>
                <a:cs typeface="Arial" panose="020B0604020202020204" pitchFamily="34" charset="0"/>
              </a:rPr>
              <a:t> </a:t>
            </a:r>
            <a:r>
              <a:rPr lang="en-US" sz="3000" dirty="0" err="1">
                <a:solidFill>
                  <a:schemeClr val="bg1"/>
                </a:solidFill>
                <a:latin typeface="Arial" panose="020B0604020202020204" pitchFamily="34" charset="0"/>
                <a:cs typeface="Arial" panose="020B0604020202020204" pitchFamily="34" charset="0"/>
              </a:rPr>
              <a:t>dibuat</a:t>
            </a:r>
            <a:r>
              <a:rPr lang="en-US" sz="3000" dirty="0">
                <a:solidFill>
                  <a:schemeClr val="bg1"/>
                </a:solidFill>
                <a:latin typeface="Arial" panose="020B0604020202020204" pitchFamily="34" charset="0"/>
                <a:cs typeface="Arial" panose="020B0604020202020204" pitchFamily="34" charset="0"/>
              </a:rPr>
              <a:t> </a:t>
            </a:r>
            <a:r>
              <a:rPr lang="en-US" sz="3000" dirty="0" err="1">
                <a:solidFill>
                  <a:schemeClr val="bg1"/>
                </a:solidFill>
                <a:latin typeface="Arial" panose="020B0604020202020204" pitchFamily="34" charset="0"/>
                <a:cs typeface="Arial" panose="020B0604020202020204" pitchFamily="34" charset="0"/>
              </a:rPr>
              <a:t>sebagai</a:t>
            </a:r>
            <a:r>
              <a:rPr lang="en-US" sz="3000" dirty="0">
                <a:solidFill>
                  <a:schemeClr val="bg1"/>
                </a:solidFill>
                <a:latin typeface="Arial" panose="020B0604020202020204" pitchFamily="34" charset="0"/>
                <a:cs typeface="Arial" panose="020B0604020202020204" pitchFamily="34" charset="0"/>
              </a:rPr>
              <a:t> salah </a:t>
            </a:r>
            <a:r>
              <a:rPr lang="en-US" sz="3000" dirty="0" err="1">
                <a:solidFill>
                  <a:schemeClr val="bg1"/>
                </a:solidFill>
                <a:latin typeface="Arial" panose="020B0604020202020204" pitchFamily="34" charset="0"/>
                <a:cs typeface="Arial" panose="020B0604020202020204" pitchFamily="34" charset="0"/>
              </a:rPr>
              <a:t>satu</a:t>
            </a:r>
            <a:r>
              <a:rPr lang="en-US" sz="3000" dirty="0">
                <a:solidFill>
                  <a:schemeClr val="bg1"/>
                </a:solidFill>
                <a:latin typeface="Arial" panose="020B0604020202020204" pitchFamily="34" charset="0"/>
                <a:cs typeface="Arial" panose="020B0604020202020204" pitchFamily="34" charset="0"/>
              </a:rPr>
              <a:t> </a:t>
            </a:r>
            <a:r>
              <a:rPr lang="en-US" sz="3000" dirty="0" err="1">
                <a:solidFill>
                  <a:schemeClr val="bg1"/>
                </a:solidFill>
                <a:latin typeface="Arial" panose="020B0604020202020204" pitchFamily="34" charset="0"/>
                <a:cs typeface="Arial" panose="020B0604020202020204" pitchFamily="34" charset="0"/>
              </a:rPr>
              <a:t>pemenuhan</a:t>
            </a:r>
            <a:r>
              <a:rPr lang="en-US" sz="3000" dirty="0">
                <a:solidFill>
                  <a:schemeClr val="bg1"/>
                </a:solidFill>
                <a:latin typeface="Arial" panose="020B0604020202020204" pitchFamily="34" charset="0"/>
                <a:cs typeface="Arial" panose="020B0604020202020204" pitchFamily="34" charset="0"/>
              </a:rPr>
              <a:t> </a:t>
            </a:r>
            <a:r>
              <a:rPr lang="en-US" sz="3000" dirty="0" err="1">
                <a:solidFill>
                  <a:schemeClr val="bg1"/>
                </a:solidFill>
                <a:latin typeface="Arial" panose="020B0604020202020204" pitchFamily="34" charset="0"/>
                <a:cs typeface="Arial" panose="020B0604020202020204" pitchFamily="34" charset="0"/>
              </a:rPr>
              <a:t>kewajiban</a:t>
            </a:r>
            <a:r>
              <a:rPr lang="en-US" sz="3000" dirty="0">
                <a:solidFill>
                  <a:schemeClr val="bg1"/>
                </a:solidFill>
                <a:latin typeface="Arial" panose="020B0604020202020204" pitchFamily="34" charset="0"/>
                <a:cs typeface="Arial" panose="020B0604020202020204" pitchFamily="34" charset="0"/>
              </a:rPr>
              <a:t> </a:t>
            </a:r>
            <a:r>
              <a:rPr lang="en-US" sz="3000" dirty="0" err="1">
                <a:solidFill>
                  <a:schemeClr val="bg1"/>
                </a:solidFill>
                <a:latin typeface="Arial" panose="020B0604020202020204" pitchFamily="34" charset="0"/>
                <a:cs typeface="Arial" panose="020B0604020202020204" pitchFamily="34" charset="0"/>
              </a:rPr>
              <a:t>tugas</a:t>
            </a:r>
            <a:r>
              <a:rPr lang="en-US" sz="3000" dirty="0">
                <a:solidFill>
                  <a:schemeClr val="bg1"/>
                </a:solidFill>
                <a:latin typeface="Arial" panose="020B0604020202020204" pitchFamily="34" charset="0"/>
                <a:cs typeface="Arial" panose="020B0604020202020204" pitchFamily="34" charset="0"/>
              </a:rPr>
              <a:t> </a:t>
            </a:r>
            <a:r>
              <a:rPr lang="en-US" sz="3000" dirty="0" err="1">
                <a:solidFill>
                  <a:schemeClr val="bg1"/>
                </a:solidFill>
                <a:latin typeface="Arial" panose="020B0604020202020204" pitchFamily="34" charset="0"/>
                <a:cs typeface="Arial" panose="020B0604020202020204" pitchFamily="34" charset="0"/>
              </a:rPr>
              <a:t>magang</a:t>
            </a:r>
            <a:r>
              <a:rPr lang="en-US" sz="3000" dirty="0">
                <a:solidFill>
                  <a:schemeClr val="bg1"/>
                </a:solidFill>
                <a:latin typeface="Arial" panose="020B0604020202020204" pitchFamily="34" charset="0"/>
                <a:cs typeface="Arial" panose="020B0604020202020204" pitchFamily="34" charset="0"/>
              </a:rPr>
              <a:t> virtual yang </a:t>
            </a:r>
            <a:r>
              <a:rPr lang="en-US" sz="3000" dirty="0" err="1">
                <a:solidFill>
                  <a:schemeClr val="bg1"/>
                </a:solidFill>
                <a:latin typeface="Arial" panose="020B0604020202020204" pitchFamily="34" charset="0"/>
                <a:cs typeface="Arial" panose="020B0604020202020204" pitchFamily="34" charset="0"/>
              </a:rPr>
              <a:t>diilakukan</a:t>
            </a:r>
            <a:r>
              <a:rPr lang="en-US" sz="3000" dirty="0">
                <a:solidFill>
                  <a:schemeClr val="bg1"/>
                </a:solidFill>
                <a:latin typeface="Arial" panose="020B0604020202020204" pitchFamily="34" charset="0"/>
                <a:cs typeface="Arial" panose="020B0604020202020204" pitchFamily="34" charset="0"/>
              </a:rPr>
              <a:t> di </a:t>
            </a:r>
            <a:r>
              <a:rPr lang="en-US" sz="3000" dirty="0" err="1">
                <a:solidFill>
                  <a:schemeClr val="bg1"/>
                </a:solidFill>
                <a:latin typeface="Arial" panose="020B0604020202020204" pitchFamily="34" charset="0"/>
                <a:cs typeface="Arial" panose="020B0604020202020204" pitchFamily="34" charset="0"/>
              </a:rPr>
              <a:t>rakamin</a:t>
            </a:r>
            <a:r>
              <a:rPr lang="en-US" sz="3000" dirty="0">
                <a:solidFill>
                  <a:schemeClr val="bg1"/>
                </a:solidFill>
                <a:latin typeface="Arial" panose="020B0604020202020204" pitchFamily="34" charset="0"/>
                <a:cs typeface="Arial" panose="020B0604020202020204" pitchFamily="34" charset="0"/>
              </a:rPr>
              <a:t> academy x </a:t>
            </a:r>
            <a:r>
              <a:rPr lang="en-US" sz="3000" dirty="0" err="1">
                <a:solidFill>
                  <a:schemeClr val="bg1"/>
                </a:solidFill>
                <a:latin typeface="Arial" panose="020B0604020202020204" pitchFamily="34" charset="0"/>
                <a:cs typeface="Arial" panose="020B0604020202020204" pitchFamily="34" charset="0"/>
              </a:rPr>
              <a:t>kimia</a:t>
            </a:r>
            <a:r>
              <a:rPr lang="en-US" sz="3000" dirty="0">
                <a:solidFill>
                  <a:schemeClr val="bg1"/>
                </a:solidFill>
                <a:latin typeface="Arial" panose="020B0604020202020204" pitchFamily="34" charset="0"/>
                <a:cs typeface="Arial" panose="020B0604020202020204" pitchFamily="34" charset="0"/>
              </a:rPr>
              <a:t> </a:t>
            </a:r>
            <a:r>
              <a:rPr lang="en-US" sz="3000" dirty="0" err="1">
                <a:solidFill>
                  <a:schemeClr val="bg1"/>
                </a:solidFill>
                <a:latin typeface="Arial" panose="020B0604020202020204" pitchFamily="34" charset="0"/>
                <a:cs typeface="Arial" panose="020B0604020202020204" pitchFamily="34" charset="0"/>
              </a:rPr>
              <a:t>farma</a:t>
            </a:r>
            <a:r>
              <a:rPr lang="en-US" sz="3000" dirty="0">
                <a:solidFill>
                  <a:schemeClr val="bg1"/>
                </a:solidFill>
                <a:latin typeface="Arial" panose="020B0604020202020204" pitchFamily="34" charset="0"/>
                <a:cs typeface="Arial" panose="020B0604020202020204" pitchFamily="34" charset="0"/>
              </a:rPr>
              <a:t>. Selain </a:t>
            </a:r>
            <a:r>
              <a:rPr lang="en-US" sz="3000" dirty="0" err="1">
                <a:solidFill>
                  <a:schemeClr val="bg1"/>
                </a:solidFill>
                <a:latin typeface="Arial" panose="020B0604020202020204" pitchFamily="34" charset="0"/>
                <a:cs typeface="Arial" panose="020B0604020202020204" pitchFamily="34" charset="0"/>
              </a:rPr>
              <a:t>itu</a:t>
            </a:r>
            <a:r>
              <a:rPr lang="en-US" sz="3000" dirty="0">
                <a:solidFill>
                  <a:schemeClr val="bg1"/>
                </a:solidFill>
                <a:latin typeface="Arial" panose="020B0604020202020204" pitchFamily="34" charset="0"/>
                <a:cs typeface="Arial" panose="020B0604020202020204" pitchFamily="34" charset="0"/>
              </a:rPr>
              <a:t>, </a:t>
            </a:r>
            <a:r>
              <a:rPr lang="en-US" sz="3000" dirty="0" err="1">
                <a:solidFill>
                  <a:schemeClr val="bg1"/>
                </a:solidFill>
                <a:latin typeface="Arial" panose="020B0604020202020204" pitchFamily="34" charset="0"/>
                <a:cs typeface="Arial" panose="020B0604020202020204" pitchFamily="34" charset="0"/>
              </a:rPr>
              <a:t>analisis</a:t>
            </a:r>
            <a:r>
              <a:rPr lang="en-US" sz="3000" dirty="0">
                <a:solidFill>
                  <a:schemeClr val="bg1"/>
                </a:solidFill>
                <a:latin typeface="Arial" panose="020B0604020202020204" pitchFamily="34" charset="0"/>
                <a:cs typeface="Arial" panose="020B0604020202020204" pitchFamily="34" charset="0"/>
              </a:rPr>
              <a:t> </a:t>
            </a:r>
            <a:r>
              <a:rPr lang="en-US" sz="3000" dirty="0" err="1">
                <a:solidFill>
                  <a:schemeClr val="bg1"/>
                </a:solidFill>
                <a:latin typeface="Arial" panose="020B0604020202020204" pitchFamily="34" charset="0"/>
                <a:cs typeface="Arial" panose="020B0604020202020204" pitchFamily="34" charset="0"/>
              </a:rPr>
              <a:t>ini</a:t>
            </a:r>
            <a:r>
              <a:rPr lang="en-US" sz="3000" dirty="0">
                <a:solidFill>
                  <a:schemeClr val="bg1"/>
                </a:solidFill>
                <a:latin typeface="Arial" panose="020B0604020202020204" pitchFamily="34" charset="0"/>
                <a:cs typeface="Arial" panose="020B0604020202020204" pitchFamily="34" charset="0"/>
              </a:rPr>
              <a:t> </a:t>
            </a:r>
            <a:r>
              <a:rPr lang="en-US" sz="3000" dirty="0" err="1">
                <a:solidFill>
                  <a:schemeClr val="bg1"/>
                </a:solidFill>
                <a:latin typeface="Arial" panose="020B0604020202020204" pitchFamily="34" charset="0"/>
                <a:cs typeface="Arial" panose="020B0604020202020204" pitchFamily="34" charset="0"/>
              </a:rPr>
              <a:t>dibuat</a:t>
            </a:r>
            <a:r>
              <a:rPr lang="en-US" sz="3000" dirty="0">
                <a:solidFill>
                  <a:schemeClr val="bg1"/>
                </a:solidFill>
                <a:latin typeface="Arial" panose="020B0604020202020204" pitchFamily="34" charset="0"/>
                <a:cs typeface="Arial" panose="020B0604020202020204" pitchFamily="34" charset="0"/>
              </a:rPr>
              <a:t> </a:t>
            </a:r>
            <a:r>
              <a:rPr lang="en-US" sz="3000" dirty="0" err="1">
                <a:solidFill>
                  <a:schemeClr val="bg1"/>
                </a:solidFill>
                <a:latin typeface="Arial" panose="020B0604020202020204" pitchFamily="34" charset="0"/>
                <a:cs typeface="Arial" panose="020B0604020202020204" pitchFamily="34" charset="0"/>
              </a:rPr>
              <a:t>unutuk</a:t>
            </a:r>
            <a:r>
              <a:rPr lang="en-US" sz="3000" dirty="0">
                <a:solidFill>
                  <a:schemeClr val="bg1"/>
                </a:solidFill>
                <a:latin typeface="Arial" panose="020B0604020202020204" pitchFamily="34" charset="0"/>
                <a:cs typeface="Arial" panose="020B0604020202020204" pitchFamily="34" charset="0"/>
              </a:rPr>
              <a:t> </a:t>
            </a:r>
            <a:r>
              <a:rPr lang="en-US" sz="3000" dirty="0" err="1">
                <a:solidFill>
                  <a:schemeClr val="bg1"/>
                </a:solidFill>
                <a:latin typeface="Arial" panose="020B0604020202020204" pitchFamily="34" charset="0"/>
                <a:cs typeface="Arial" panose="020B0604020202020204" pitchFamily="34" charset="0"/>
              </a:rPr>
              <a:t>mendapatkan</a:t>
            </a:r>
            <a:r>
              <a:rPr lang="en-US" sz="3000" dirty="0">
                <a:solidFill>
                  <a:schemeClr val="bg1"/>
                </a:solidFill>
                <a:latin typeface="Arial" panose="020B0604020202020204" pitchFamily="34" charset="0"/>
                <a:cs typeface="Arial" panose="020B0604020202020204" pitchFamily="34" charset="0"/>
              </a:rPr>
              <a:t> </a:t>
            </a:r>
            <a:r>
              <a:rPr lang="en-US" sz="3000" dirty="0" err="1">
                <a:solidFill>
                  <a:schemeClr val="bg1"/>
                </a:solidFill>
                <a:latin typeface="Arial" panose="020B0604020202020204" pitchFamily="34" charset="0"/>
                <a:cs typeface="Arial" panose="020B0604020202020204" pitchFamily="34" charset="0"/>
              </a:rPr>
              <a:t>informasi</a:t>
            </a:r>
            <a:r>
              <a:rPr lang="en-US" sz="3000" dirty="0">
                <a:solidFill>
                  <a:schemeClr val="bg1"/>
                </a:solidFill>
                <a:latin typeface="Arial" panose="020B0604020202020204" pitchFamily="34" charset="0"/>
                <a:cs typeface="Arial" panose="020B0604020202020204" pitchFamily="34" charset="0"/>
              </a:rPr>
              <a:t> </a:t>
            </a:r>
            <a:r>
              <a:rPr lang="en-US" sz="3000" dirty="0" err="1">
                <a:solidFill>
                  <a:schemeClr val="bg1"/>
                </a:solidFill>
                <a:latin typeface="Arial" panose="020B0604020202020204" pitchFamily="34" charset="0"/>
                <a:cs typeface="Arial" panose="020B0604020202020204" pitchFamily="34" charset="0"/>
              </a:rPr>
              <a:t>terkait</a:t>
            </a:r>
            <a:r>
              <a:rPr lang="en-US" sz="3000" dirty="0">
                <a:solidFill>
                  <a:schemeClr val="bg1"/>
                </a:solidFill>
                <a:latin typeface="Arial" panose="020B0604020202020204" pitchFamily="34" charset="0"/>
                <a:cs typeface="Arial" panose="020B0604020202020204" pitchFamily="34" charset="0"/>
              </a:rPr>
              <a:t> </a:t>
            </a:r>
            <a:r>
              <a:rPr lang="id-ID" sz="3000" dirty="0">
                <a:solidFill>
                  <a:schemeClr val="bg1"/>
                </a:solidFill>
                <a:latin typeface="Arial" panose="020B0604020202020204" pitchFamily="34" charset="0"/>
                <a:cs typeface="Arial" panose="020B0604020202020204" pitchFamily="34" charset="0"/>
              </a:rPr>
              <a:t>kinerja bisnis</a:t>
            </a:r>
            <a:r>
              <a:rPr lang="en-US" sz="3000" dirty="0">
                <a:solidFill>
                  <a:schemeClr val="bg1"/>
                </a:solidFill>
                <a:latin typeface="Arial" panose="020B0604020202020204" pitchFamily="34" charset="0"/>
                <a:cs typeface="Arial" panose="020B0604020202020204" pitchFamily="34" charset="0"/>
              </a:rPr>
              <a:t> </a:t>
            </a:r>
            <a:r>
              <a:rPr lang="en-US" sz="3000" dirty="0" err="1">
                <a:solidFill>
                  <a:schemeClr val="bg1"/>
                </a:solidFill>
                <a:latin typeface="Arial" panose="020B0604020202020204" pitchFamily="34" charset="0"/>
                <a:cs typeface="Arial" panose="020B0604020202020204" pitchFamily="34" charset="0"/>
              </a:rPr>
              <a:t>kimia</a:t>
            </a:r>
            <a:r>
              <a:rPr lang="en-US" sz="3000" dirty="0">
                <a:solidFill>
                  <a:schemeClr val="bg1"/>
                </a:solidFill>
                <a:latin typeface="Arial" panose="020B0604020202020204" pitchFamily="34" charset="0"/>
                <a:cs typeface="Arial" panose="020B0604020202020204" pitchFamily="34" charset="0"/>
              </a:rPr>
              <a:t> </a:t>
            </a:r>
            <a:r>
              <a:rPr lang="en-US" sz="3000" dirty="0" err="1">
                <a:solidFill>
                  <a:schemeClr val="bg1"/>
                </a:solidFill>
                <a:latin typeface="Arial" panose="020B0604020202020204" pitchFamily="34" charset="0"/>
                <a:cs typeface="Arial" panose="020B0604020202020204" pitchFamily="34" charset="0"/>
              </a:rPr>
              <a:t>farma</a:t>
            </a:r>
            <a:r>
              <a:rPr lang="id-ID" sz="3000" dirty="0">
                <a:solidFill>
                  <a:schemeClr val="bg1"/>
                </a:solidFill>
                <a:latin typeface="Arial" panose="020B0604020202020204" pitchFamily="34" charset="0"/>
                <a:cs typeface="Arial" panose="020B0604020202020204" pitchFamily="34" charset="0"/>
              </a:rPr>
              <a:t> dalam periode kritis antara tahun 2020 hingga 2023</a:t>
            </a:r>
            <a:r>
              <a:rPr lang="en-US" sz="3000" dirty="0">
                <a:solidFill>
                  <a:schemeClr val="bg1"/>
                </a:solidFill>
                <a:latin typeface="Arial" panose="020B0604020202020204" pitchFamily="34" charset="0"/>
                <a:cs typeface="Arial" panose="020B0604020202020204" pitchFamily="34" charset="0"/>
              </a:rPr>
              <a:t> </a:t>
            </a:r>
            <a:r>
              <a:rPr lang="en-US" sz="3000" dirty="0" err="1">
                <a:solidFill>
                  <a:schemeClr val="bg1"/>
                </a:solidFill>
                <a:latin typeface="Arial" panose="020B0604020202020204" pitchFamily="34" charset="0"/>
                <a:cs typeface="Arial" panose="020B0604020202020204" pitchFamily="34" charset="0"/>
              </a:rPr>
              <a:t>sehingga</a:t>
            </a:r>
            <a:r>
              <a:rPr lang="en-US" sz="3000" dirty="0">
                <a:solidFill>
                  <a:schemeClr val="bg1"/>
                </a:solidFill>
                <a:latin typeface="Arial" panose="020B0604020202020204" pitchFamily="34" charset="0"/>
                <a:cs typeface="Arial" panose="020B0604020202020204" pitchFamily="34" charset="0"/>
              </a:rPr>
              <a:t> </a:t>
            </a:r>
            <a:r>
              <a:rPr lang="en-US" sz="3000" dirty="0" err="1">
                <a:solidFill>
                  <a:schemeClr val="bg1"/>
                </a:solidFill>
                <a:latin typeface="Arial" panose="020B0604020202020204" pitchFamily="34" charset="0"/>
                <a:cs typeface="Arial" panose="020B0604020202020204" pitchFamily="34" charset="0"/>
              </a:rPr>
              <a:t>dapat</a:t>
            </a:r>
            <a:r>
              <a:rPr lang="en-US" sz="3000" dirty="0">
                <a:solidFill>
                  <a:schemeClr val="bg1"/>
                </a:solidFill>
                <a:latin typeface="Arial" panose="020B0604020202020204" pitchFamily="34" charset="0"/>
                <a:cs typeface="Arial" panose="020B0604020202020204" pitchFamily="34" charset="0"/>
              </a:rPr>
              <a:t> </a:t>
            </a:r>
            <a:r>
              <a:rPr lang="en-US" sz="3000" dirty="0" err="1">
                <a:solidFill>
                  <a:schemeClr val="bg1"/>
                </a:solidFill>
                <a:latin typeface="Arial" panose="020B0604020202020204" pitchFamily="34" charset="0"/>
                <a:cs typeface="Arial" panose="020B0604020202020204" pitchFamily="34" charset="0"/>
              </a:rPr>
              <a:t>dijadikan</a:t>
            </a:r>
            <a:r>
              <a:rPr lang="en-US" sz="3000" dirty="0">
                <a:solidFill>
                  <a:schemeClr val="bg1"/>
                </a:solidFill>
                <a:latin typeface="Arial" panose="020B0604020202020204" pitchFamily="34" charset="0"/>
                <a:cs typeface="Arial" panose="020B0604020202020204" pitchFamily="34" charset="0"/>
              </a:rPr>
              <a:t> </a:t>
            </a:r>
            <a:r>
              <a:rPr lang="en-US" sz="3000" dirty="0" err="1">
                <a:solidFill>
                  <a:schemeClr val="bg1"/>
                </a:solidFill>
                <a:latin typeface="Arial" panose="020B0604020202020204" pitchFamily="34" charset="0"/>
                <a:cs typeface="Arial" panose="020B0604020202020204" pitchFamily="34" charset="0"/>
              </a:rPr>
              <a:t>bahan</a:t>
            </a:r>
            <a:r>
              <a:rPr lang="en-US" sz="3000" dirty="0">
                <a:solidFill>
                  <a:schemeClr val="bg1"/>
                </a:solidFill>
                <a:latin typeface="Arial" panose="020B0604020202020204" pitchFamily="34" charset="0"/>
                <a:cs typeface="Arial" panose="020B0604020202020204" pitchFamily="34" charset="0"/>
              </a:rPr>
              <a:t> </a:t>
            </a:r>
            <a:r>
              <a:rPr lang="en-US" sz="3000" dirty="0" err="1">
                <a:solidFill>
                  <a:schemeClr val="bg1"/>
                </a:solidFill>
                <a:latin typeface="Arial" panose="020B0604020202020204" pitchFamily="34" charset="0"/>
                <a:cs typeface="Arial" panose="020B0604020202020204" pitchFamily="34" charset="0"/>
              </a:rPr>
              <a:t>evaluasi</a:t>
            </a:r>
            <a:r>
              <a:rPr lang="en-US" sz="3000" dirty="0">
                <a:solidFill>
                  <a:schemeClr val="bg1"/>
                </a:solidFill>
                <a:latin typeface="Arial" panose="020B0604020202020204" pitchFamily="34" charset="0"/>
                <a:cs typeface="Arial" panose="020B0604020202020204" pitchFamily="34" charset="0"/>
              </a:rPr>
              <a:t> oleh </a:t>
            </a:r>
            <a:r>
              <a:rPr lang="en-US" sz="3000" dirty="0" err="1">
                <a:solidFill>
                  <a:schemeClr val="bg1"/>
                </a:solidFill>
                <a:latin typeface="Arial" panose="020B0604020202020204" pitchFamily="34" charset="0"/>
                <a:cs typeface="Arial" panose="020B0604020202020204" pitchFamily="34" charset="0"/>
              </a:rPr>
              <a:t>perusahaan</a:t>
            </a:r>
            <a:r>
              <a:rPr lang="id-ID" sz="3000" dirty="0">
                <a:solidFill>
                  <a:schemeClr val="bg1"/>
                </a:solidFill>
                <a:latin typeface="Arial" panose="020B0604020202020204" pitchFamily="34" charset="0"/>
                <a:cs typeface="Arial" panose="020B0604020202020204" pitchFamily="34" charset="0"/>
              </a:rPr>
              <a:t>. Periode ini dipilih karena </a:t>
            </a:r>
            <a:r>
              <a:rPr lang="en-US" sz="3000" dirty="0">
                <a:solidFill>
                  <a:schemeClr val="bg1"/>
                </a:solidFill>
                <a:latin typeface="Arial" panose="020B0604020202020204" pitchFamily="34" charset="0"/>
                <a:cs typeface="Arial" panose="020B0604020202020204" pitchFamily="34" charset="0"/>
              </a:rPr>
              <a:t>pada </a:t>
            </a:r>
            <a:r>
              <a:rPr lang="en-US" sz="3000" dirty="0" err="1">
                <a:solidFill>
                  <a:schemeClr val="bg1"/>
                </a:solidFill>
                <a:latin typeface="Arial" panose="020B0604020202020204" pitchFamily="34" charset="0"/>
                <a:cs typeface="Arial" panose="020B0604020202020204" pitchFamily="34" charset="0"/>
              </a:rPr>
              <a:t>tahun</a:t>
            </a:r>
            <a:r>
              <a:rPr lang="en-US" sz="3000" dirty="0">
                <a:solidFill>
                  <a:schemeClr val="bg1"/>
                </a:solidFill>
                <a:latin typeface="Arial" panose="020B0604020202020204" pitchFamily="34" charset="0"/>
                <a:cs typeface="Arial" panose="020B0604020202020204" pitchFamily="34" charset="0"/>
              </a:rPr>
              <a:t> 2020-2023 </a:t>
            </a:r>
            <a:r>
              <a:rPr lang="en-US" sz="3000" dirty="0" err="1">
                <a:solidFill>
                  <a:schemeClr val="bg1"/>
                </a:solidFill>
                <a:latin typeface="Arial" panose="020B0604020202020204" pitchFamily="34" charset="0"/>
                <a:cs typeface="Arial" panose="020B0604020202020204" pitchFamily="34" charset="0"/>
              </a:rPr>
              <a:t>merupakan</a:t>
            </a:r>
            <a:r>
              <a:rPr lang="en-US" sz="3000" dirty="0">
                <a:solidFill>
                  <a:schemeClr val="bg1"/>
                </a:solidFill>
                <a:latin typeface="Arial" panose="020B0604020202020204" pitchFamily="34" charset="0"/>
                <a:cs typeface="Arial" panose="020B0604020202020204" pitchFamily="34" charset="0"/>
              </a:rPr>
              <a:t> </a:t>
            </a:r>
            <a:r>
              <a:rPr lang="id-ID" sz="3000" dirty="0">
                <a:solidFill>
                  <a:schemeClr val="bg1"/>
                </a:solidFill>
                <a:latin typeface="Arial" panose="020B0604020202020204" pitchFamily="34" charset="0"/>
                <a:cs typeface="Arial" panose="020B0604020202020204" pitchFamily="34" charset="0"/>
              </a:rPr>
              <a:t>masa</a:t>
            </a:r>
            <a:r>
              <a:rPr lang="en-US" sz="3000" dirty="0">
                <a:solidFill>
                  <a:schemeClr val="bg1"/>
                </a:solidFill>
                <a:latin typeface="Arial" panose="020B0604020202020204" pitchFamily="34" charset="0"/>
                <a:cs typeface="Arial" panose="020B0604020202020204" pitchFamily="34" charset="0"/>
              </a:rPr>
              <a:t> </a:t>
            </a:r>
            <a:r>
              <a:rPr lang="en-US" sz="3000" dirty="0" err="1">
                <a:solidFill>
                  <a:schemeClr val="bg1"/>
                </a:solidFill>
                <a:latin typeface="Arial" panose="020B0604020202020204" pitchFamily="34" charset="0"/>
                <a:cs typeface="Arial" panose="020B0604020202020204" pitchFamily="34" charset="0"/>
              </a:rPr>
              <a:t>pandemi</a:t>
            </a:r>
            <a:r>
              <a:rPr lang="en-US" sz="3000" dirty="0">
                <a:solidFill>
                  <a:schemeClr val="bg1"/>
                </a:solidFill>
                <a:latin typeface="Arial" panose="020B0604020202020204" pitchFamily="34" charset="0"/>
                <a:cs typeface="Arial" panose="020B0604020202020204" pitchFamily="34" charset="0"/>
              </a:rPr>
              <a:t> </a:t>
            </a:r>
            <a:r>
              <a:rPr lang="en-US" sz="3000" dirty="0" err="1">
                <a:solidFill>
                  <a:schemeClr val="bg1"/>
                </a:solidFill>
                <a:latin typeface="Arial" panose="020B0604020202020204" pitchFamily="34" charset="0"/>
                <a:cs typeface="Arial" panose="020B0604020202020204" pitchFamily="34" charset="0"/>
              </a:rPr>
              <a:t>hingga</a:t>
            </a:r>
            <a:r>
              <a:rPr lang="id-ID" sz="3000" dirty="0">
                <a:solidFill>
                  <a:schemeClr val="bg1"/>
                </a:solidFill>
                <a:latin typeface="Arial" panose="020B0604020202020204" pitchFamily="34" charset="0"/>
                <a:cs typeface="Arial" panose="020B0604020202020204" pitchFamily="34" charset="0"/>
              </a:rPr>
              <a:t> pasca-pandemi di mana banyak perubahan signifikan terjadi dalam perilaku konsumen dan strategi penjualan</a:t>
            </a:r>
            <a:r>
              <a:rPr lang="en-US" sz="3000" dirty="0">
                <a:solidFill>
                  <a:schemeClr val="bg1"/>
                </a:solidFill>
                <a:latin typeface="Arial" panose="020B0604020202020204" pitchFamily="34" charset="0"/>
                <a:cs typeface="Arial" panose="020B0604020202020204" pitchFamily="34" charset="0"/>
              </a:rPr>
              <a:t> pada </a:t>
            </a:r>
            <a:r>
              <a:rPr lang="en-US" sz="3000" dirty="0" err="1">
                <a:solidFill>
                  <a:schemeClr val="bg1"/>
                </a:solidFill>
                <a:latin typeface="Arial" panose="020B0604020202020204" pitchFamily="34" charset="0"/>
                <a:cs typeface="Arial" panose="020B0604020202020204" pitchFamily="34" charset="0"/>
              </a:rPr>
              <a:t>sektor</a:t>
            </a:r>
            <a:r>
              <a:rPr lang="en-US" sz="3000" dirty="0">
                <a:solidFill>
                  <a:schemeClr val="bg1"/>
                </a:solidFill>
                <a:latin typeface="Arial" panose="020B0604020202020204" pitchFamily="34" charset="0"/>
                <a:cs typeface="Arial" panose="020B0604020202020204" pitchFamily="34" charset="0"/>
              </a:rPr>
              <a:t> </a:t>
            </a:r>
            <a:r>
              <a:rPr lang="en-US" sz="3000" dirty="0" err="1">
                <a:solidFill>
                  <a:schemeClr val="bg1"/>
                </a:solidFill>
                <a:latin typeface="Arial" panose="020B0604020202020204" pitchFamily="34" charset="0"/>
                <a:cs typeface="Arial" panose="020B0604020202020204" pitchFamily="34" charset="0"/>
              </a:rPr>
              <a:t>kesehatan</a:t>
            </a:r>
            <a:r>
              <a:rPr lang="en-US" sz="3000" dirty="0">
                <a:solidFill>
                  <a:schemeClr val="bg1"/>
                </a:solidFill>
                <a:latin typeface="Arial" panose="020B0604020202020204" pitchFamily="34" charset="0"/>
                <a:cs typeface="Arial" panose="020B0604020202020204" pitchFamily="34" charset="0"/>
              </a:rPr>
              <a:t>. </a:t>
            </a:r>
            <a:r>
              <a:rPr lang="id-ID" sz="3000" dirty="0">
                <a:solidFill>
                  <a:schemeClr val="bg1"/>
                </a:solidFill>
                <a:latin typeface="Arial" panose="020B0604020202020204" pitchFamily="34" charset="0"/>
                <a:cs typeface="Arial" panose="020B0604020202020204" pitchFamily="34" charset="0"/>
              </a:rPr>
              <a:t> </a:t>
            </a:r>
            <a:endParaRPr lang="en-US" sz="3000" dirty="0">
              <a:solidFill>
                <a:schemeClr val="bg1"/>
              </a:solidFill>
              <a:latin typeface="Arial" panose="020B0604020202020204" pitchFamily="34" charset="0"/>
              <a:cs typeface="Arial" panose="020B0604020202020204" pitchFamily="34" charset="0"/>
            </a:endParaRPr>
          </a:p>
          <a:p>
            <a:pPr marL="0" indent="0" algn="just">
              <a:lnSpc>
                <a:spcPct val="150000"/>
              </a:lnSpc>
              <a:buNone/>
            </a:pPr>
            <a:r>
              <a:rPr lang="id-ID" sz="3000" dirty="0">
                <a:solidFill>
                  <a:schemeClr val="bg1"/>
                </a:solidFill>
                <a:latin typeface="Arial" panose="020B0604020202020204" pitchFamily="34" charset="0"/>
                <a:cs typeface="Arial" panose="020B0604020202020204" pitchFamily="34" charset="0"/>
              </a:rPr>
              <a:t>Data yang digunakan terdiri atas empat sumber utama: </a:t>
            </a:r>
            <a:endParaRPr lang="en-US" sz="3000" dirty="0">
              <a:solidFill>
                <a:schemeClr val="bg1"/>
              </a:solidFill>
              <a:latin typeface="Arial" panose="020B0604020202020204" pitchFamily="34" charset="0"/>
              <a:cs typeface="Arial" panose="020B0604020202020204" pitchFamily="34" charset="0"/>
            </a:endParaRPr>
          </a:p>
          <a:p>
            <a:pPr marL="342900" indent="-342900" algn="just">
              <a:lnSpc>
                <a:spcPct val="150000"/>
              </a:lnSpc>
              <a:buAutoNum type="arabicPeriod"/>
            </a:pPr>
            <a:r>
              <a:rPr lang="en-US" sz="3000" b="1" dirty="0">
                <a:solidFill>
                  <a:schemeClr val="bg1"/>
                </a:solidFill>
                <a:latin typeface="Arial" panose="020B0604020202020204" pitchFamily="34" charset="0"/>
                <a:cs typeface="Arial" panose="020B0604020202020204" pitchFamily="34" charset="0"/>
              </a:rPr>
              <a:t>D</a:t>
            </a:r>
            <a:r>
              <a:rPr lang="id-ID" sz="3000" b="1" dirty="0" err="1">
                <a:solidFill>
                  <a:schemeClr val="bg1"/>
                </a:solidFill>
                <a:latin typeface="Arial" panose="020B0604020202020204" pitchFamily="34" charset="0"/>
                <a:cs typeface="Arial" panose="020B0604020202020204" pitchFamily="34" charset="0"/>
              </a:rPr>
              <a:t>ata</a:t>
            </a:r>
            <a:r>
              <a:rPr lang="id-ID" sz="3000" b="1" dirty="0">
                <a:solidFill>
                  <a:schemeClr val="bg1"/>
                </a:solidFill>
                <a:latin typeface="Arial" panose="020B0604020202020204" pitchFamily="34" charset="0"/>
                <a:cs typeface="Arial" panose="020B0604020202020204" pitchFamily="34" charset="0"/>
              </a:rPr>
              <a:t> transaksi (</a:t>
            </a:r>
            <a:r>
              <a:rPr lang="id-ID" sz="3000" b="1" dirty="0" err="1">
                <a:solidFill>
                  <a:schemeClr val="bg1"/>
                </a:solidFill>
                <a:latin typeface="Arial" panose="020B0604020202020204" pitchFamily="34" charset="0"/>
                <a:cs typeface="Arial" panose="020B0604020202020204" pitchFamily="34" charset="0"/>
              </a:rPr>
              <a:t>kf_final_transaction</a:t>
            </a:r>
            <a:r>
              <a:rPr lang="id-ID" sz="3000" b="1" dirty="0">
                <a:solidFill>
                  <a:schemeClr val="bg1"/>
                </a:solidFill>
                <a:latin typeface="Arial" panose="020B0604020202020204" pitchFamily="34" charset="0"/>
                <a:cs typeface="Arial" panose="020B0604020202020204" pitchFamily="34" charset="0"/>
              </a:rPr>
              <a:t>)</a:t>
            </a:r>
            <a:endParaRPr lang="en-US" sz="3000" b="1" dirty="0">
              <a:solidFill>
                <a:schemeClr val="bg1"/>
              </a:solidFill>
              <a:latin typeface="Arial" panose="020B0604020202020204" pitchFamily="34" charset="0"/>
              <a:cs typeface="Arial" panose="020B0604020202020204" pitchFamily="34" charset="0"/>
            </a:endParaRPr>
          </a:p>
          <a:p>
            <a:pPr marL="342900" indent="-342900" algn="just">
              <a:lnSpc>
                <a:spcPct val="150000"/>
              </a:lnSpc>
              <a:buAutoNum type="arabicPeriod"/>
            </a:pPr>
            <a:r>
              <a:rPr lang="en-US" sz="3000" b="1" dirty="0">
                <a:solidFill>
                  <a:schemeClr val="bg1"/>
                </a:solidFill>
                <a:latin typeface="Arial" panose="020B0604020202020204" pitchFamily="34" charset="0"/>
                <a:cs typeface="Arial" panose="020B0604020202020204" pitchFamily="34" charset="0"/>
              </a:rPr>
              <a:t>Data I</a:t>
            </a:r>
            <a:r>
              <a:rPr lang="id-ID" sz="3000" b="1" dirty="0" err="1">
                <a:solidFill>
                  <a:schemeClr val="bg1"/>
                </a:solidFill>
                <a:latin typeface="Arial" panose="020B0604020202020204" pitchFamily="34" charset="0"/>
                <a:cs typeface="Arial" panose="020B0604020202020204" pitchFamily="34" charset="0"/>
              </a:rPr>
              <a:t>nventori</a:t>
            </a:r>
            <a:r>
              <a:rPr lang="id-ID" sz="3000" b="1" dirty="0">
                <a:solidFill>
                  <a:schemeClr val="bg1"/>
                </a:solidFill>
                <a:latin typeface="Arial" panose="020B0604020202020204" pitchFamily="34" charset="0"/>
                <a:cs typeface="Arial" panose="020B0604020202020204" pitchFamily="34" charset="0"/>
              </a:rPr>
              <a:t> (</a:t>
            </a:r>
            <a:r>
              <a:rPr lang="id-ID" sz="3000" b="1" dirty="0" err="1">
                <a:solidFill>
                  <a:schemeClr val="bg1"/>
                </a:solidFill>
                <a:latin typeface="Arial" panose="020B0604020202020204" pitchFamily="34" charset="0"/>
                <a:cs typeface="Arial" panose="020B0604020202020204" pitchFamily="34" charset="0"/>
              </a:rPr>
              <a:t>kf_inventory</a:t>
            </a:r>
            <a:r>
              <a:rPr lang="id-ID" sz="3000" b="1" dirty="0">
                <a:solidFill>
                  <a:schemeClr val="bg1"/>
                </a:solidFill>
                <a:latin typeface="Arial" panose="020B0604020202020204" pitchFamily="34" charset="0"/>
                <a:cs typeface="Arial" panose="020B0604020202020204" pitchFamily="34" charset="0"/>
              </a:rPr>
              <a:t>)</a:t>
            </a:r>
            <a:endParaRPr lang="en-US" sz="3000" b="1" dirty="0">
              <a:solidFill>
                <a:schemeClr val="bg1"/>
              </a:solidFill>
              <a:latin typeface="Arial" panose="020B0604020202020204" pitchFamily="34" charset="0"/>
              <a:cs typeface="Arial" panose="020B0604020202020204" pitchFamily="34" charset="0"/>
            </a:endParaRPr>
          </a:p>
          <a:p>
            <a:pPr marL="342900" indent="-342900" algn="just">
              <a:lnSpc>
                <a:spcPct val="150000"/>
              </a:lnSpc>
              <a:buAutoNum type="arabicPeriod"/>
            </a:pPr>
            <a:r>
              <a:rPr lang="en-US" sz="3000" b="1" dirty="0">
                <a:solidFill>
                  <a:schemeClr val="bg1"/>
                </a:solidFill>
                <a:latin typeface="Arial" panose="020B0604020202020204" pitchFamily="34" charset="0"/>
                <a:cs typeface="Arial" panose="020B0604020202020204" pitchFamily="34" charset="0"/>
              </a:rPr>
              <a:t>D</a:t>
            </a:r>
            <a:r>
              <a:rPr lang="id-ID" sz="3000" b="1" dirty="0" err="1">
                <a:solidFill>
                  <a:schemeClr val="bg1"/>
                </a:solidFill>
                <a:latin typeface="Arial" panose="020B0604020202020204" pitchFamily="34" charset="0"/>
                <a:cs typeface="Arial" panose="020B0604020202020204" pitchFamily="34" charset="0"/>
              </a:rPr>
              <a:t>ata</a:t>
            </a:r>
            <a:r>
              <a:rPr lang="id-ID" sz="3000" b="1" dirty="0">
                <a:solidFill>
                  <a:schemeClr val="bg1"/>
                </a:solidFill>
                <a:latin typeface="Arial" panose="020B0604020202020204" pitchFamily="34" charset="0"/>
                <a:cs typeface="Arial" panose="020B0604020202020204" pitchFamily="34" charset="0"/>
              </a:rPr>
              <a:t> cabang (</a:t>
            </a:r>
            <a:r>
              <a:rPr lang="id-ID" sz="3000" b="1" dirty="0" err="1">
                <a:solidFill>
                  <a:schemeClr val="bg1"/>
                </a:solidFill>
                <a:latin typeface="Arial" panose="020B0604020202020204" pitchFamily="34" charset="0"/>
                <a:cs typeface="Arial" panose="020B0604020202020204" pitchFamily="34" charset="0"/>
              </a:rPr>
              <a:t>kf_kantor_cabang</a:t>
            </a:r>
            <a:r>
              <a:rPr lang="id-ID" sz="3000" b="1" dirty="0">
                <a:solidFill>
                  <a:schemeClr val="bg1"/>
                </a:solidFill>
                <a:latin typeface="Arial" panose="020B0604020202020204" pitchFamily="34" charset="0"/>
                <a:cs typeface="Arial" panose="020B0604020202020204" pitchFamily="34" charset="0"/>
              </a:rPr>
              <a:t>)</a:t>
            </a:r>
            <a:endParaRPr lang="en-US" sz="3000" b="1" dirty="0">
              <a:solidFill>
                <a:schemeClr val="bg1"/>
              </a:solidFill>
              <a:latin typeface="Arial" panose="020B0604020202020204" pitchFamily="34" charset="0"/>
              <a:cs typeface="Arial" panose="020B0604020202020204" pitchFamily="34" charset="0"/>
            </a:endParaRPr>
          </a:p>
          <a:p>
            <a:pPr marL="342900" indent="-342900" algn="just">
              <a:lnSpc>
                <a:spcPct val="150000"/>
              </a:lnSpc>
              <a:buAutoNum type="arabicPeriod"/>
            </a:pPr>
            <a:r>
              <a:rPr lang="en-US" sz="3000" b="1" dirty="0">
                <a:solidFill>
                  <a:schemeClr val="bg1"/>
                </a:solidFill>
                <a:latin typeface="Arial" panose="020B0604020202020204" pitchFamily="34" charset="0"/>
                <a:cs typeface="Arial" panose="020B0604020202020204" pitchFamily="34" charset="0"/>
              </a:rPr>
              <a:t>D</a:t>
            </a:r>
            <a:r>
              <a:rPr lang="id-ID" sz="3000" b="1" dirty="0" err="1">
                <a:solidFill>
                  <a:schemeClr val="bg1"/>
                </a:solidFill>
                <a:latin typeface="Arial" panose="020B0604020202020204" pitchFamily="34" charset="0"/>
                <a:cs typeface="Arial" panose="020B0604020202020204" pitchFamily="34" charset="0"/>
              </a:rPr>
              <a:t>ata</a:t>
            </a:r>
            <a:r>
              <a:rPr lang="id-ID" sz="3000" b="1" dirty="0">
                <a:solidFill>
                  <a:schemeClr val="bg1"/>
                </a:solidFill>
                <a:latin typeface="Arial" panose="020B0604020202020204" pitchFamily="34" charset="0"/>
                <a:cs typeface="Arial" panose="020B0604020202020204" pitchFamily="34" charset="0"/>
              </a:rPr>
              <a:t> produk (</a:t>
            </a:r>
            <a:r>
              <a:rPr lang="id-ID" sz="3000" b="1" dirty="0" err="1">
                <a:solidFill>
                  <a:schemeClr val="bg1"/>
                </a:solidFill>
                <a:latin typeface="Arial" panose="020B0604020202020204" pitchFamily="34" charset="0"/>
                <a:cs typeface="Arial" panose="020B0604020202020204" pitchFamily="34" charset="0"/>
              </a:rPr>
              <a:t>kf_product</a:t>
            </a:r>
            <a:r>
              <a:rPr lang="id-ID" sz="3000" b="1" dirty="0">
                <a:solidFill>
                  <a:schemeClr val="bg1"/>
                </a:solidFill>
                <a:latin typeface="Arial" panose="020B0604020202020204" pitchFamily="34" charset="0"/>
                <a:cs typeface="Arial" panose="020B0604020202020204" pitchFamily="34" charset="0"/>
              </a:rPr>
              <a:t>).</a:t>
            </a:r>
            <a:endParaRPr lang="en-US" sz="3000" b="1" dirty="0">
              <a:solidFill>
                <a:schemeClr val="bg1"/>
              </a:solidFill>
              <a:latin typeface="Arial" panose="020B0604020202020204" pitchFamily="34" charset="0"/>
              <a:cs typeface="Arial" panose="020B0604020202020204" pitchFamily="34" charset="0"/>
            </a:endParaRPr>
          </a:p>
          <a:p>
            <a:pPr marL="0" indent="0" algn="just">
              <a:lnSpc>
                <a:spcPct val="150000"/>
              </a:lnSpc>
              <a:buNone/>
            </a:pPr>
            <a:r>
              <a:rPr lang="id-ID" sz="3000" dirty="0">
                <a:solidFill>
                  <a:schemeClr val="bg1"/>
                </a:solidFill>
                <a:latin typeface="Arial" panose="020B0604020202020204" pitchFamily="34" charset="0"/>
                <a:cs typeface="Arial" panose="020B0604020202020204" pitchFamily="34" charset="0"/>
              </a:rPr>
              <a:t>Masalah bisnis yang ingin dijawab mencakup</a:t>
            </a:r>
            <a:r>
              <a:rPr lang="en-US" sz="3000" dirty="0">
                <a:solidFill>
                  <a:schemeClr val="bg1"/>
                </a:solidFill>
                <a:latin typeface="Arial" panose="020B0604020202020204" pitchFamily="34" charset="0"/>
                <a:cs typeface="Arial" panose="020B0604020202020204" pitchFamily="34" charset="0"/>
              </a:rPr>
              <a:t> </a:t>
            </a:r>
            <a:r>
              <a:rPr lang="id-ID" sz="3000" dirty="0">
                <a:solidFill>
                  <a:schemeClr val="bg1"/>
                </a:solidFill>
                <a:latin typeface="Arial" panose="020B0604020202020204" pitchFamily="34" charset="0"/>
                <a:cs typeface="Arial" panose="020B0604020202020204" pitchFamily="34" charset="0"/>
              </a:rPr>
              <a:t>: </a:t>
            </a:r>
            <a:endParaRPr lang="en-US" sz="3000" dirty="0">
              <a:solidFill>
                <a:schemeClr val="bg1"/>
              </a:solidFill>
              <a:latin typeface="Arial" panose="020B0604020202020204" pitchFamily="34" charset="0"/>
              <a:cs typeface="Arial" panose="020B0604020202020204" pitchFamily="34" charset="0"/>
            </a:endParaRPr>
          </a:p>
          <a:p>
            <a:pPr marL="0" indent="0" algn="just">
              <a:lnSpc>
                <a:spcPct val="150000"/>
              </a:lnSpc>
              <a:buNone/>
            </a:pPr>
            <a:r>
              <a:rPr lang="en-US" sz="3000" dirty="0">
                <a:solidFill>
                  <a:schemeClr val="bg1"/>
                </a:solidFill>
                <a:latin typeface="Arial" panose="020B0604020202020204" pitchFamily="34" charset="0"/>
                <a:cs typeface="Arial" panose="020B0604020202020204" pitchFamily="34" charset="0"/>
              </a:rPr>
              <a:t>B</a:t>
            </a:r>
            <a:r>
              <a:rPr lang="id-ID" sz="3000" dirty="0" err="1">
                <a:solidFill>
                  <a:schemeClr val="bg1"/>
                </a:solidFill>
                <a:latin typeface="Arial" panose="020B0604020202020204" pitchFamily="34" charset="0"/>
                <a:cs typeface="Arial" panose="020B0604020202020204" pitchFamily="34" charset="0"/>
              </a:rPr>
              <a:t>agaimana</a:t>
            </a:r>
            <a:r>
              <a:rPr lang="id-ID" sz="3000" dirty="0">
                <a:solidFill>
                  <a:schemeClr val="bg1"/>
                </a:solidFill>
                <a:latin typeface="Arial" panose="020B0604020202020204" pitchFamily="34" charset="0"/>
                <a:cs typeface="Arial" panose="020B0604020202020204" pitchFamily="34" charset="0"/>
              </a:rPr>
              <a:t> tren penjualan dan profitabilitas berubah dari tahun ke tahun</a:t>
            </a:r>
            <a:endParaRPr lang="en-US" sz="3000" dirty="0">
              <a:solidFill>
                <a:schemeClr val="bg1"/>
              </a:solidFill>
              <a:latin typeface="Arial" panose="020B0604020202020204" pitchFamily="34" charset="0"/>
              <a:cs typeface="Arial" panose="020B0604020202020204" pitchFamily="34" charset="0"/>
            </a:endParaRPr>
          </a:p>
          <a:p>
            <a:pPr marL="0" indent="0" algn="just">
              <a:lnSpc>
                <a:spcPct val="150000"/>
              </a:lnSpc>
              <a:buNone/>
            </a:pPr>
            <a:r>
              <a:rPr lang="en-US" sz="3000" dirty="0">
                <a:solidFill>
                  <a:schemeClr val="bg1"/>
                </a:solidFill>
                <a:latin typeface="Arial" panose="020B0604020202020204" pitchFamily="34" charset="0"/>
                <a:cs typeface="Arial" panose="020B0604020202020204" pitchFamily="34" charset="0"/>
              </a:rPr>
              <a:t>P</a:t>
            </a:r>
            <a:r>
              <a:rPr lang="id-ID" sz="3000" dirty="0" err="1">
                <a:solidFill>
                  <a:schemeClr val="bg1"/>
                </a:solidFill>
                <a:latin typeface="Arial" panose="020B0604020202020204" pitchFamily="34" charset="0"/>
                <a:cs typeface="Arial" panose="020B0604020202020204" pitchFamily="34" charset="0"/>
              </a:rPr>
              <a:t>rovinsi</a:t>
            </a:r>
            <a:r>
              <a:rPr lang="id-ID" sz="3000" dirty="0">
                <a:solidFill>
                  <a:schemeClr val="bg1"/>
                </a:solidFill>
                <a:latin typeface="Arial" panose="020B0604020202020204" pitchFamily="34" charset="0"/>
                <a:cs typeface="Arial" panose="020B0604020202020204" pitchFamily="34" charset="0"/>
              </a:rPr>
              <a:t> mana yang menjadi kontributor terbesar terhadap profit, </a:t>
            </a:r>
            <a:endParaRPr lang="en-US" sz="3000" dirty="0">
              <a:solidFill>
                <a:schemeClr val="bg1"/>
              </a:solidFill>
              <a:latin typeface="Arial" panose="020B0604020202020204" pitchFamily="34" charset="0"/>
              <a:cs typeface="Arial" panose="020B0604020202020204" pitchFamily="34" charset="0"/>
            </a:endParaRPr>
          </a:p>
          <a:p>
            <a:pPr marL="0" indent="0" algn="just">
              <a:lnSpc>
                <a:spcPct val="150000"/>
              </a:lnSpc>
              <a:buNone/>
            </a:pPr>
            <a:r>
              <a:rPr lang="en-US" sz="3000" dirty="0">
                <a:solidFill>
                  <a:schemeClr val="bg1"/>
                </a:solidFill>
                <a:latin typeface="Arial" panose="020B0604020202020204" pitchFamily="34" charset="0"/>
                <a:cs typeface="Arial" panose="020B0604020202020204" pitchFamily="34" charset="0"/>
              </a:rPr>
              <a:t>A</a:t>
            </a:r>
            <a:r>
              <a:rPr lang="id-ID" sz="3000" dirty="0" err="1">
                <a:solidFill>
                  <a:schemeClr val="bg1"/>
                </a:solidFill>
                <a:latin typeface="Arial" panose="020B0604020202020204" pitchFamily="34" charset="0"/>
                <a:cs typeface="Arial" panose="020B0604020202020204" pitchFamily="34" charset="0"/>
              </a:rPr>
              <a:t>pakah</a:t>
            </a:r>
            <a:r>
              <a:rPr lang="id-ID" sz="3000" dirty="0">
                <a:solidFill>
                  <a:schemeClr val="bg1"/>
                </a:solidFill>
                <a:latin typeface="Arial" panose="020B0604020202020204" pitchFamily="34" charset="0"/>
                <a:cs typeface="Arial" panose="020B0604020202020204" pitchFamily="34" charset="0"/>
              </a:rPr>
              <a:t> terdapat anomali seperti cabang dengan </a:t>
            </a:r>
            <a:r>
              <a:rPr lang="id-ID" sz="3000" i="1" dirty="0" err="1">
                <a:solidFill>
                  <a:schemeClr val="bg1"/>
                </a:solidFill>
                <a:latin typeface="Arial" panose="020B0604020202020204" pitchFamily="34" charset="0"/>
                <a:cs typeface="Arial" panose="020B0604020202020204" pitchFamily="34" charset="0"/>
              </a:rPr>
              <a:t>rating</a:t>
            </a:r>
            <a:r>
              <a:rPr lang="id-ID" sz="3000" dirty="0">
                <a:solidFill>
                  <a:schemeClr val="bg1"/>
                </a:solidFill>
                <a:latin typeface="Arial" panose="020B0604020202020204" pitchFamily="34" charset="0"/>
                <a:cs typeface="Arial" panose="020B0604020202020204" pitchFamily="34" charset="0"/>
              </a:rPr>
              <a:t> tinggi tetapi volume transaksi rendah. </a:t>
            </a:r>
            <a:endParaRPr lang="en-US" sz="3000" dirty="0">
              <a:solidFill>
                <a:schemeClr val="bg1"/>
              </a:solidFill>
              <a:latin typeface="Arial" panose="020B0604020202020204" pitchFamily="34" charset="0"/>
              <a:cs typeface="Arial" panose="020B0604020202020204" pitchFamily="34" charset="0"/>
            </a:endParaRPr>
          </a:p>
          <a:p>
            <a:pPr marL="0" indent="0" algn="just">
              <a:lnSpc>
                <a:spcPct val="150000"/>
              </a:lnSpc>
              <a:buNone/>
            </a:pPr>
            <a:r>
              <a:rPr lang="id-ID" sz="3000" dirty="0">
                <a:solidFill>
                  <a:schemeClr val="bg1"/>
                </a:solidFill>
                <a:latin typeface="Arial" panose="020B0604020202020204" pitchFamily="34" charset="0"/>
                <a:cs typeface="Arial" panose="020B0604020202020204" pitchFamily="34" charset="0"/>
              </a:rPr>
              <a:t>Tujuan akhirnya adalah membangun </a:t>
            </a:r>
            <a:r>
              <a:rPr lang="id-ID" sz="3000" i="1" dirty="0" err="1">
                <a:solidFill>
                  <a:schemeClr val="bg1"/>
                </a:solidFill>
                <a:latin typeface="Arial" panose="020B0604020202020204" pitchFamily="34" charset="0"/>
                <a:cs typeface="Arial" panose="020B0604020202020204" pitchFamily="34" charset="0"/>
              </a:rPr>
              <a:t>dashboard</a:t>
            </a:r>
            <a:r>
              <a:rPr lang="id-ID" sz="3000" dirty="0">
                <a:solidFill>
                  <a:schemeClr val="bg1"/>
                </a:solidFill>
                <a:latin typeface="Arial" panose="020B0604020202020204" pitchFamily="34" charset="0"/>
                <a:cs typeface="Arial" panose="020B0604020202020204" pitchFamily="34" charset="0"/>
              </a:rPr>
              <a:t> </a:t>
            </a:r>
            <a:r>
              <a:rPr lang="id-ID" sz="3000" dirty="0" err="1">
                <a:solidFill>
                  <a:schemeClr val="bg1"/>
                </a:solidFill>
                <a:latin typeface="Arial" panose="020B0604020202020204" pitchFamily="34" charset="0"/>
                <a:cs typeface="Arial" panose="020B0604020202020204" pitchFamily="34" charset="0"/>
              </a:rPr>
              <a:t>anali</a:t>
            </a:r>
            <a:r>
              <a:rPr lang="en-US" sz="3000" dirty="0">
                <a:solidFill>
                  <a:schemeClr val="bg1"/>
                </a:solidFill>
                <a:latin typeface="Arial" panose="020B0604020202020204" pitchFamily="34" charset="0"/>
                <a:cs typeface="Arial" panose="020B0604020202020204" pitchFamily="34" charset="0"/>
              </a:rPr>
              <a:t>sis </a:t>
            </a:r>
            <a:r>
              <a:rPr lang="id-ID" sz="3000" dirty="0">
                <a:solidFill>
                  <a:schemeClr val="bg1"/>
                </a:solidFill>
                <a:latin typeface="Arial" panose="020B0604020202020204" pitchFamily="34" charset="0"/>
                <a:cs typeface="Arial" panose="020B0604020202020204" pitchFamily="34" charset="0"/>
              </a:rPr>
              <a:t>kinerja yang dapat menampilkan informasi tersebut secara interaktif.</a:t>
            </a:r>
          </a:p>
          <a:p>
            <a:endParaRPr lang="id-ID" sz="700" dirty="0"/>
          </a:p>
        </p:txBody>
      </p:sp>
      <p:pic>
        <p:nvPicPr>
          <p:cNvPr id="10" name="Picture 9">
            <a:extLst>
              <a:ext uri="{FF2B5EF4-FFF2-40B4-BE49-F238E27FC236}">
                <a16:creationId xmlns:a16="http://schemas.microsoft.com/office/drawing/2014/main" id="{9352D4B1-FA74-48EB-DA51-5203D62BF61C}"/>
              </a:ext>
            </a:extLst>
          </p:cNvPr>
          <p:cNvPicPr>
            <a:picLocks noChangeAspect="1"/>
          </p:cNvPicPr>
          <p:nvPr/>
        </p:nvPicPr>
        <p:blipFill>
          <a:blip r:embed="rId3"/>
          <a:stretch>
            <a:fillRect/>
          </a:stretch>
        </p:blipFill>
        <p:spPr>
          <a:xfrm>
            <a:off x="7908819" y="-212"/>
            <a:ext cx="4283182" cy="724111"/>
          </a:xfrm>
          <a:prstGeom prst="rect">
            <a:avLst/>
          </a:prstGeom>
        </p:spPr>
      </p:pic>
    </p:spTree>
    <p:extLst>
      <p:ext uri="{BB962C8B-B14F-4D97-AF65-F5344CB8AC3E}">
        <p14:creationId xmlns:p14="http://schemas.microsoft.com/office/powerpoint/2010/main" val="19144201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70C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FAD71E-CB8A-3D04-E8C6-442EF7DB9BD6}"/>
              </a:ext>
            </a:extLst>
          </p:cNvPr>
          <p:cNvSpPr>
            <a:spLocks noGrp="1"/>
          </p:cNvSpPr>
          <p:nvPr>
            <p:ph type="ctrTitle"/>
          </p:nvPr>
        </p:nvSpPr>
        <p:spPr>
          <a:xfrm>
            <a:off x="4058253" y="733425"/>
            <a:ext cx="6552597" cy="550408"/>
          </a:xfrm>
        </p:spPr>
        <p:txBody>
          <a:bodyPr/>
          <a:lstStyle/>
          <a:p>
            <a:r>
              <a:rPr lang="id-ID" sz="2800" b="1" u="sng" dirty="0" err="1">
                <a:solidFill>
                  <a:schemeClr val="bg1"/>
                </a:solidFill>
                <a:latin typeface="Rubik"/>
                <a:ea typeface="Rubik"/>
                <a:cs typeface="Rubik"/>
                <a:sym typeface="Rubik"/>
              </a:rPr>
              <a:t>Importing</a:t>
            </a:r>
            <a:r>
              <a:rPr lang="id-ID" sz="2800" b="1" u="sng" dirty="0">
                <a:solidFill>
                  <a:schemeClr val="bg1"/>
                </a:solidFill>
                <a:latin typeface="Rubik"/>
                <a:ea typeface="Rubik"/>
                <a:cs typeface="Rubik"/>
                <a:sym typeface="Rubik"/>
              </a:rPr>
              <a:t> </a:t>
            </a:r>
            <a:r>
              <a:rPr lang="id-ID" sz="2800" b="1" u="sng" dirty="0" err="1">
                <a:solidFill>
                  <a:schemeClr val="bg1"/>
                </a:solidFill>
                <a:latin typeface="Rubik"/>
                <a:ea typeface="Rubik"/>
                <a:cs typeface="Rubik"/>
                <a:sym typeface="Rubik"/>
              </a:rPr>
              <a:t>Dataset</a:t>
            </a:r>
            <a:r>
              <a:rPr lang="id-ID" sz="2800" b="1" u="sng" dirty="0">
                <a:solidFill>
                  <a:schemeClr val="bg1"/>
                </a:solidFill>
                <a:latin typeface="Rubik"/>
                <a:ea typeface="Rubik"/>
                <a:cs typeface="Rubik"/>
                <a:sym typeface="Rubik"/>
              </a:rPr>
              <a:t> </a:t>
            </a:r>
            <a:r>
              <a:rPr lang="id-ID" sz="2800" b="1" u="sng" dirty="0" err="1">
                <a:solidFill>
                  <a:schemeClr val="bg1"/>
                </a:solidFill>
                <a:latin typeface="Rubik"/>
                <a:ea typeface="Rubik"/>
                <a:cs typeface="Rubik"/>
                <a:sym typeface="Rubik"/>
              </a:rPr>
              <a:t>to</a:t>
            </a:r>
            <a:r>
              <a:rPr lang="id-ID" sz="2800" b="1" u="sng" dirty="0">
                <a:solidFill>
                  <a:schemeClr val="bg1"/>
                </a:solidFill>
                <a:latin typeface="Rubik"/>
                <a:ea typeface="Rubik"/>
                <a:cs typeface="Rubik"/>
                <a:sym typeface="Rubik"/>
              </a:rPr>
              <a:t> </a:t>
            </a:r>
            <a:r>
              <a:rPr lang="id-ID" sz="2800" b="1" u="sng" dirty="0" err="1">
                <a:solidFill>
                  <a:schemeClr val="bg1"/>
                </a:solidFill>
                <a:latin typeface="Rubik"/>
                <a:ea typeface="Rubik"/>
                <a:cs typeface="Rubik"/>
                <a:sym typeface="Rubik"/>
              </a:rPr>
              <a:t>BigQuery</a:t>
            </a:r>
            <a:br>
              <a:rPr lang="id-ID" sz="6000" b="1" cap="none" dirty="0">
                <a:solidFill>
                  <a:srgbClr val="000000"/>
                </a:solidFill>
                <a:latin typeface="Rubik"/>
                <a:ea typeface="Rubik"/>
                <a:cs typeface="Rubik"/>
                <a:sym typeface="Rubik"/>
              </a:rPr>
            </a:br>
            <a:endParaRPr lang="id-ID" sz="800" b="1" dirty="0">
              <a:solidFill>
                <a:schemeClr val="bg1"/>
              </a:solidFill>
            </a:endParaRPr>
          </a:p>
        </p:txBody>
      </p:sp>
      <p:sp>
        <p:nvSpPr>
          <p:cNvPr id="3" name="Subtitle 2">
            <a:extLst>
              <a:ext uri="{FF2B5EF4-FFF2-40B4-BE49-F238E27FC236}">
                <a16:creationId xmlns:a16="http://schemas.microsoft.com/office/drawing/2014/main" id="{BC2FAF74-2462-97FD-DC76-2190C705DC4B}"/>
              </a:ext>
            </a:extLst>
          </p:cNvPr>
          <p:cNvSpPr>
            <a:spLocks noGrp="1"/>
          </p:cNvSpPr>
          <p:nvPr>
            <p:ph type="subTitle" idx="1"/>
          </p:nvPr>
        </p:nvSpPr>
        <p:spPr>
          <a:xfrm>
            <a:off x="1362075" y="3998219"/>
            <a:ext cx="9601200" cy="1086237"/>
          </a:xfrm>
        </p:spPr>
        <p:txBody>
          <a:bodyPr>
            <a:noAutofit/>
          </a:bodyPr>
          <a:lstStyle/>
          <a:p>
            <a:pPr algn="just">
              <a:lnSpc>
                <a:spcPct val="170000"/>
              </a:lnSpc>
            </a:pPr>
            <a:r>
              <a:rPr lang="id-ID" sz="1200" dirty="0">
                <a:solidFill>
                  <a:schemeClr val="bg1"/>
                </a:solidFill>
                <a:latin typeface="Arial" panose="020B0604020202020204" pitchFamily="34" charset="0"/>
                <a:cs typeface="Arial" panose="020B0604020202020204" pitchFamily="34" charset="0"/>
              </a:rPr>
              <a:t>Proses awal proyek ini melibatkan pemrosesan dan pemuatan data mentah ke </a:t>
            </a:r>
            <a:r>
              <a:rPr lang="id-ID" sz="1200" dirty="0" err="1">
                <a:solidFill>
                  <a:schemeClr val="bg1"/>
                </a:solidFill>
                <a:latin typeface="Arial" panose="020B0604020202020204" pitchFamily="34" charset="0"/>
                <a:cs typeface="Arial" panose="020B0604020202020204" pitchFamily="34" charset="0"/>
              </a:rPr>
              <a:t>BigQuery</a:t>
            </a:r>
            <a:r>
              <a:rPr lang="id-ID" sz="1200" dirty="0">
                <a:solidFill>
                  <a:schemeClr val="bg1"/>
                </a:solidFill>
                <a:latin typeface="Arial" panose="020B0604020202020204" pitchFamily="34" charset="0"/>
                <a:cs typeface="Arial" panose="020B0604020202020204" pitchFamily="34" charset="0"/>
              </a:rPr>
              <a:t>. Strateginya adalah menggunakan Google </a:t>
            </a:r>
            <a:r>
              <a:rPr lang="id-ID" sz="1200" dirty="0" err="1">
                <a:solidFill>
                  <a:schemeClr val="bg1"/>
                </a:solidFill>
                <a:latin typeface="Arial" panose="020B0604020202020204" pitchFamily="34" charset="0"/>
                <a:cs typeface="Arial" panose="020B0604020202020204" pitchFamily="34" charset="0"/>
              </a:rPr>
              <a:t>Cloud</a:t>
            </a:r>
            <a:r>
              <a:rPr lang="id-ID" sz="1200" dirty="0">
                <a:solidFill>
                  <a:schemeClr val="bg1"/>
                </a:solidFill>
                <a:latin typeface="Arial" panose="020B0604020202020204" pitchFamily="34" charset="0"/>
                <a:cs typeface="Arial" panose="020B0604020202020204" pitchFamily="34" charset="0"/>
              </a:rPr>
              <a:t> </a:t>
            </a:r>
            <a:r>
              <a:rPr lang="id-ID" sz="1200" dirty="0" err="1">
                <a:solidFill>
                  <a:schemeClr val="bg1"/>
                </a:solidFill>
                <a:latin typeface="Arial" panose="020B0604020202020204" pitchFamily="34" charset="0"/>
                <a:cs typeface="Arial" panose="020B0604020202020204" pitchFamily="34" charset="0"/>
              </a:rPr>
              <a:t>Storage</a:t>
            </a:r>
            <a:r>
              <a:rPr lang="id-ID" sz="1200" dirty="0">
                <a:solidFill>
                  <a:schemeClr val="bg1"/>
                </a:solidFill>
                <a:latin typeface="Arial" panose="020B0604020202020204" pitchFamily="34" charset="0"/>
                <a:cs typeface="Arial" panose="020B0604020202020204" pitchFamily="34" charset="0"/>
              </a:rPr>
              <a:t> (GCS) sebagai </a:t>
            </a:r>
            <a:r>
              <a:rPr lang="id-ID" sz="1200" i="1" dirty="0" err="1">
                <a:solidFill>
                  <a:schemeClr val="bg1"/>
                </a:solidFill>
                <a:latin typeface="Arial" panose="020B0604020202020204" pitchFamily="34" charset="0"/>
                <a:cs typeface="Arial" panose="020B0604020202020204" pitchFamily="34" charset="0"/>
              </a:rPr>
              <a:t>staging</a:t>
            </a:r>
            <a:r>
              <a:rPr lang="id-ID" sz="1200" i="1" dirty="0">
                <a:solidFill>
                  <a:schemeClr val="bg1"/>
                </a:solidFill>
                <a:latin typeface="Arial" panose="020B0604020202020204" pitchFamily="34" charset="0"/>
                <a:cs typeface="Arial" panose="020B0604020202020204" pitchFamily="34" charset="0"/>
              </a:rPr>
              <a:t> area</a:t>
            </a:r>
            <a:r>
              <a:rPr lang="id-ID" sz="1200" dirty="0">
                <a:solidFill>
                  <a:schemeClr val="bg1"/>
                </a:solidFill>
                <a:latin typeface="Arial" panose="020B0604020202020204" pitchFamily="34" charset="0"/>
                <a:cs typeface="Arial" panose="020B0604020202020204" pitchFamily="34" charset="0"/>
              </a:rPr>
              <a:t> sementara sebelum data dimuat ke dalam </a:t>
            </a:r>
            <a:r>
              <a:rPr lang="id-ID" sz="1200" dirty="0" err="1">
                <a:solidFill>
                  <a:schemeClr val="bg1"/>
                </a:solidFill>
                <a:latin typeface="Arial" panose="020B0604020202020204" pitchFamily="34" charset="0"/>
                <a:cs typeface="Arial" panose="020B0604020202020204" pitchFamily="34" charset="0"/>
              </a:rPr>
              <a:t>BigQuery</a:t>
            </a:r>
            <a:r>
              <a:rPr lang="id-ID" sz="1200" dirty="0">
                <a:solidFill>
                  <a:schemeClr val="bg1"/>
                </a:solidFill>
                <a:latin typeface="Arial" panose="020B0604020202020204" pitchFamily="34" charset="0"/>
                <a:cs typeface="Arial" panose="020B0604020202020204" pitchFamily="34" charset="0"/>
              </a:rPr>
              <a:t>. Langkah-langkah utama meliputi </a:t>
            </a:r>
            <a:r>
              <a:rPr lang="id-ID" sz="1200" dirty="0" err="1">
                <a:solidFill>
                  <a:schemeClr val="bg1"/>
                </a:solidFill>
                <a:latin typeface="Arial" panose="020B0604020202020204" pitchFamily="34" charset="0"/>
                <a:cs typeface="Arial" panose="020B0604020202020204" pitchFamily="34" charset="0"/>
              </a:rPr>
              <a:t>aktivasi</a:t>
            </a:r>
            <a:r>
              <a:rPr lang="id-ID" sz="1200" dirty="0">
                <a:solidFill>
                  <a:schemeClr val="bg1"/>
                </a:solidFill>
                <a:latin typeface="Arial" panose="020B0604020202020204" pitchFamily="34" charset="0"/>
                <a:cs typeface="Arial" panose="020B0604020202020204" pitchFamily="34" charset="0"/>
              </a:rPr>
              <a:t> layanan GCS dengan penyesuaian </a:t>
            </a:r>
            <a:r>
              <a:rPr lang="id-ID" sz="1200" i="1" dirty="0" err="1">
                <a:solidFill>
                  <a:schemeClr val="bg1"/>
                </a:solidFill>
                <a:latin typeface="Arial" panose="020B0604020202020204" pitchFamily="34" charset="0"/>
                <a:cs typeface="Arial" panose="020B0604020202020204" pitchFamily="34" charset="0"/>
              </a:rPr>
              <a:t>billing</a:t>
            </a:r>
            <a:r>
              <a:rPr lang="id-ID" sz="1200" dirty="0">
                <a:solidFill>
                  <a:schemeClr val="bg1"/>
                </a:solidFill>
                <a:latin typeface="Arial" panose="020B0604020202020204" pitchFamily="34" charset="0"/>
                <a:cs typeface="Arial" panose="020B0604020202020204" pitchFamily="34" charset="0"/>
              </a:rPr>
              <a:t>, mengunggah empat </a:t>
            </a:r>
            <a:r>
              <a:rPr lang="id-ID" sz="1200" dirty="0" err="1">
                <a:solidFill>
                  <a:schemeClr val="bg1"/>
                </a:solidFill>
                <a:latin typeface="Arial" panose="020B0604020202020204" pitchFamily="34" charset="0"/>
                <a:cs typeface="Arial" panose="020B0604020202020204" pitchFamily="34" charset="0"/>
              </a:rPr>
              <a:t>file</a:t>
            </a:r>
            <a:r>
              <a:rPr lang="id-ID" sz="1200" dirty="0">
                <a:solidFill>
                  <a:schemeClr val="bg1"/>
                </a:solidFill>
                <a:latin typeface="Arial" panose="020B0604020202020204" pitchFamily="34" charset="0"/>
                <a:cs typeface="Arial" panose="020B0604020202020204" pitchFamily="34" charset="0"/>
              </a:rPr>
              <a:t> CSV ke dalam </a:t>
            </a:r>
            <a:r>
              <a:rPr lang="id-ID" sz="1200" dirty="0" err="1">
                <a:solidFill>
                  <a:schemeClr val="bg1"/>
                </a:solidFill>
                <a:latin typeface="Arial" panose="020B0604020202020204" pitchFamily="34" charset="0"/>
                <a:cs typeface="Arial" panose="020B0604020202020204" pitchFamily="34" charset="0"/>
              </a:rPr>
              <a:t>bucket</a:t>
            </a:r>
            <a:r>
              <a:rPr lang="id-ID" sz="1200" dirty="0">
                <a:solidFill>
                  <a:schemeClr val="bg1"/>
                </a:solidFill>
                <a:latin typeface="Arial" panose="020B0604020202020204" pitchFamily="34" charset="0"/>
                <a:cs typeface="Arial" panose="020B0604020202020204" pitchFamily="34" charset="0"/>
              </a:rPr>
              <a:t> GCS, serta membuat tabel-tabel di </a:t>
            </a:r>
            <a:r>
              <a:rPr lang="id-ID" sz="1200" dirty="0" err="1">
                <a:solidFill>
                  <a:schemeClr val="bg1"/>
                </a:solidFill>
                <a:latin typeface="Arial" panose="020B0604020202020204" pitchFamily="34" charset="0"/>
                <a:cs typeface="Arial" panose="020B0604020202020204" pitchFamily="34" charset="0"/>
              </a:rPr>
              <a:t>BigQuery</a:t>
            </a:r>
            <a:r>
              <a:rPr lang="id-ID" sz="1200" dirty="0">
                <a:solidFill>
                  <a:schemeClr val="bg1"/>
                </a:solidFill>
                <a:latin typeface="Arial" panose="020B0604020202020204" pitchFamily="34" charset="0"/>
                <a:cs typeface="Arial" panose="020B0604020202020204" pitchFamily="34" charset="0"/>
              </a:rPr>
              <a:t> dengan </a:t>
            </a:r>
            <a:r>
              <a:rPr lang="id-ID" sz="1200" i="1" dirty="0">
                <a:solidFill>
                  <a:schemeClr val="bg1"/>
                </a:solidFill>
                <a:latin typeface="Arial" panose="020B0604020202020204" pitchFamily="34" charset="0"/>
                <a:cs typeface="Arial" panose="020B0604020202020204" pitchFamily="34" charset="0"/>
              </a:rPr>
              <a:t>s</a:t>
            </a:r>
            <a:r>
              <a:rPr lang="en-US" sz="1200" i="1" dirty="0">
                <a:solidFill>
                  <a:schemeClr val="bg1"/>
                </a:solidFill>
                <a:latin typeface="Arial" panose="020B0604020202020204" pitchFamily="34" charset="0"/>
                <a:cs typeface="Arial" panose="020B0604020202020204" pitchFamily="34" charset="0"/>
              </a:rPr>
              <a:t>chem</a:t>
            </a:r>
            <a:r>
              <a:rPr lang="id-ID" sz="1200" i="1" dirty="0">
                <a:solidFill>
                  <a:schemeClr val="bg1"/>
                </a:solidFill>
                <a:latin typeface="Arial" panose="020B0604020202020204" pitchFamily="34" charset="0"/>
                <a:cs typeface="Arial" panose="020B0604020202020204" pitchFamily="34" charset="0"/>
              </a:rPr>
              <a:t>a </a:t>
            </a:r>
            <a:r>
              <a:rPr lang="id-ID" sz="1200" dirty="0">
                <a:solidFill>
                  <a:schemeClr val="bg1"/>
                </a:solidFill>
                <a:latin typeface="Arial" panose="020B0604020202020204" pitchFamily="34" charset="0"/>
                <a:cs typeface="Arial" panose="020B0604020202020204" pitchFamily="34" charset="0"/>
              </a:rPr>
              <a:t>data yang sudah diverifikasi, mencakup tipe data seperti </a:t>
            </a:r>
            <a:r>
              <a:rPr lang="id-ID" sz="1200" i="1" dirty="0">
                <a:solidFill>
                  <a:schemeClr val="bg1"/>
                </a:solidFill>
                <a:latin typeface="Arial" panose="020B0604020202020204" pitchFamily="34" charset="0"/>
                <a:cs typeface="Arial" panose="020B0604020202020204" pitchFamily="34" charset="0"/>
              </a:rPr>
              <a:t>STRING</a:t>
            </a:r>
            <a:r>
              <a:rPr lang="id-ID" sz="1200" dirty="0">
                <a:solidFill>
                  <a:schemeClr val="bg1"/>
                </a:solidFill>
                <a:latin typeface="Arial" panose="020B0604020202020204" pitchFamily="34" charset="0"/>
                <a:cs typeface="Arial" panose="020B0604020202020204" pitchFamily="34" charset="0"/>
              </a:rPr>
              <a:t>, </a:t>
            </a:r>
            <a:r>
              <a:rPr lang="id-ID" sz="1200" i="1" dirty="0">
                <a:solidFill>
                  <a:schemeClr val="bg1"/>
                </a:solidFill>
                <a:latin typeface="Arial" panose="020B0604020202020204" pitchFamily="34" charset="0"/>
                <a:cs typeface="Arial" panose="020B0604020202020204" pitchFamily="34" charset="0"/>
              </a:rPr>
              <a:t>INTEGER</a:t>
            </a:r>
            <a:r>
              <a:rPr lang="id-ID" sz="1200" dirty="0">
                <a:solidFill>
                  <a:schemeClr val="bg1"/>
                </a:solidFill>
                <a:latin typeface="Arial" panose="020B0604020202020204" pitchFamily="34" charset="0"/>
                <a:cs typeface="Arial" panose="020B0604020202020204" pitchFamily="34" charset="0"/>
              </a:rPr>
              <a:t>, dan </a:t>
            </a:r>
            <a:r>
              <a:rPr lang="id-ID" sz="1200" i="1" dirty="0">
                <a:solidFill>
                  <a:schemeClr val="bg1"/>
                </a:solidFill>
                <a:latin typeface="Arial" panose="020B0604020202020204" pitchFamily="34" charset="0"/>
                <a:cs typeface="Arial" panose="020B0604020202020204" pitchFamily="34" charset="0"/>
              </a:rPr>
              <a:t>DATE</a:t>
            </a:r>
            <a:r>
              <a:rPr lang="id-ID" sz="1200" dirty="0">
                <a:solidFill>
                  <a:schemeClr val="bg1"/>
                </a:solidFill>
                <a:latin typeface="Arial" panose="020B0604020202020204" pitchFamily="34" charset="0"/>
                <a:cs typeface="Arial" panose="020B0604020202020204" pitchFamily="34" charset="0"/>
              </a:rPr>
              <a:t>. Hasil akhirnya adalah empat tabel utama</a:t>
            </a:r>
            <a:r>
              <a:rPr lang="en-US" sz="1200" dirty="0">
                <a:solidFill>
                  <a:schemeClr val="bg1"/>
                </a:solidFill>
                <a:latin typeface="Arial" panose="020B0604020202020204" pitchFamily="34" charset="0"/>
                <a:cs typeface="Arial" panose="020B0604020202020204" pitchFamily="34" charset="0"/>
              </a:rPr>
              <a:t> </a:t>
            </a:r>
            <a:r>
              <a:rPr lang="en-US" sz="1200" dirty="0" err="1">
                <a:solidFill>
                  <a:schemeClr val="bg1"/>
                </a:solidFill>
                <a:latin typeface="Arial" panose="020B0604020202020204" pitchFamily="34" charset="0"/>
                <a:cs typeface="Arial" panose="020B0604020202020204" pitchFamily="34" charset="0"/>
              </a:rPr>
              <a:t>yaitu</a:t>
            </a:r>
            <a:r>
              <a:rPr lang="en-US" sz="1200" dirty="0">
                <a:solidFill>
                  <a:schemeClr val="bg1"/>
                </a:solidFill>
                <a:latin typeface="Arial" panose="020B0604020202020204" pitchFamily="34" charset="0"/>
                <a:cs typeface="Arial" panose="020B0604020202020204" pitchFamily="34" charset="0"/>
              </a:rPr>
              <a:t> </a:t>
            </a:r>
            <a:r>
              <a:rPr lang="en-US" sz="1200" dirty="0" err="1">
                <a:solidFill>
                  <a:schemeClr val="bg1"/>
                </a:solidFill>
                <a:latin typeface="Arial" panose="020B0604020202020204" pitchFamily="34" charset="0"/>
                <a:cs typeface="Arial" panose="020B0604020202020204" pitchFamily="34" charset="0"/>
              </a:rPr>
              <a:t>Kf_final</a:t>
            </a:r>
            <a:r>
              <a:rPr lang="en-US" sz="1200" dirty="0">
                <a:solidFill>
                  <a:schemeClr val="bg1"/>
                </a:solidFill>
                <a:latin typeface="Arial" panose="020B0604020202020204" pitchFamily="34" charset="0"/>
                <a:cs typeface="Arial" panose="020B0604020202020204" pitchFamily="34" charset="0"/>
              </a:rPr>
              <a:t>_</a:t>
            </a:r>
            <a:r>
              <a:rPr lang="id-ID" sz="1200" dirty="0">
                <a:solidFill>
                  <a:schemeClr val="bg1"/>
                </a:solidFill>
                <a:latin typeface="Arial" panose="020B0604020202020204" pitchFamily="34" charset="0"/>
                <a:cs typeface="Arial" panose="020B0604020202020204" pitchFamily="34" charset="0"/>
              </a:rPr>
              <a:t>Transaksi, </a:t>
            </a:r>
            <a:r>
              <a:rPr lang="en-US" sz="1200" dirty="0" err="1">
                <a:solidFill>
                  <a:schemeClr val="bg1"/>
                </a:solidFill>
                <a:latin typeface="Arial" panose="020B0604020202020204" pitchFamily="34" charset="0"/>
                <a:cs typeface="Arial" panose="020B0604020202020204" pitchFamily="34" charset="0"/>
              </a:rPr>
              <a:t>kf</a:t>
            </a:r>
            <a:r>
              <a:rPr lang="en-US" sz="1200" dirty="0">
                <a:solidFill>
                  <a:schemeClr val="bg1"/>
                </a:solidFill>
                <a:latin typeface="Arial" panose="020B0604020202020204" pitchFamily="34" charset="0"/>
                <a:cs typeface="Arial" panose="020B0604020202020204" pitchFamily="34" charset="0"/>
              </a:rPr>
              <a:t>_</a:t>
            </a:r>
            <a:r>
              <a:rPr lang="id-ID" sz="1200" dirty="0">
                <a:solidFill>
                  <a:schemeClr val="bg1"/>
                </a:solidFill>
                <a:latin typeface="Arial" panose="020B0604020202020204" pitchFamily="34" charset="0"/>
                <a:cs typeface="Arial" panose="020B0604020202020204" pitchFamily="34" charset="0"/>
              </a:rPr>
              <a:t>Inventori, </a:t>
            </a:r>
            <a:r>
              <a:rPr lang="en-US" sz="1200" dirty="0" err="1">
                <a:solidFill>
                  <a:schemeClr val="bg1"/>
                </a:solidFill>
                <a:latin typeface="Arial" panose="020B0604020202020204" pitchFamily="34" charset="0"/>
                <a:cs typeface="Arial" panose="020B0604020202020204" pitchFamily="34" charset="0"/>
              </a:rPr>
              <a:t>kf_kantor</a:t>
            </a:r>
            <a:r>
              <a:rPr lang="en-US" sz="1200" dirty="0">
                <a:solidFill>
                  <a:schemeClr val="bg1"/>
                </a:solidFill>
                <a:latin typeface="Arial" panose="020B0604020202020204" pitchFamily="34" charset="0"/>
                <a:cs typeface="Arial" panose="020B0604020202020204" pitchFamily="34" charset="0"/>
              </a:rPr>
              <a:t>_</a:t>
            </a:r>
            <a:r>
              <a:rPr lang="id-ID" sz="1200" dirty="0">
                <a:solidFill>
                  <a:schemeClr val="bg1"/>
                </a:solidFill>
                <a:latin typeface="Arial" panose="020B0604020202020204" pitchFamily="34" charset="0"/>
                <a:cs typeface="Arial" panose="020B0604020202020204" pitchFamily="34" charset="0"/>
              </a:rPr>
              <a:t>Cabang, dan </a:t>
            </a:r>
            <a:r>
              <a:rPr lang="en-US" sz="1200" dirty="0" err="1">
                <a:solidFill>
                  <a:schemeClr val="bg1"/>
                </a:solidFill>
                <a:latin typeface="Arial" panose="020B0604020202020204" pitchFamily="34" charset="0"/>
                <a:cs typeface="Arial" panose="020B0604020202020204" pitchFamily="34" charset="0"/>
              </a:rPr>
              <a:t>kf</a:t>
            </a:r>
            <a:r>
              <a:rPr lang="en-US" sz="1200" dirty="0">
                <a:solidFill>
                  <a:schemeClr val="bg1"/>
                </a:solidFill>
                <a:latin typeface="Arial" panose="020B0604020202020204" pitchFamily="34" charset="0"/>
                <a:cs typeface="Arial" panose="020B0604020202020204" pitchFamily="34" charset="0"/>
              </a:rPr>
              <a:t>_</a:t>
            </a:r>
            <a:r>
              <a:rPr lang="id-ID" sz="1200" dirty="0">
                <a:solidFill>
                  <a:schemeClr val="bg1"/>
                </a:solidFill>
                <a:latin typeface="Arial" panose="020B0604020202020204" pitchFamily="34" charset="0"/>
                <a:cs typeface="Arial" panose="020B0604020202020204" pitchFamily="34" charset="0"/>
              </a:rPr>
              <a:t>Produk</a:t>
            </a:r>
            <a:r>
              <a:rPr lang="en-US" sz="1200" dirty="0">
                <a:solidFill>
                  <a:schemeClr val="bg1"/>
                </a:solidFill>
                <a:latin typeface="Arial" panose="020B0604020202020204" pitchFamily="34" charset="0"/>
                <a:cs typeface="Arial" panose="020B0604020202020204" pitchFamily="34" charset="0"/>
              </a:rPr>
              <a:t> </a:t>
            </a:r>
            <a:r>
              <a:rPr lang="id-ID" sz="1200" dirty="0">
                <a:solidFill>
                  <a:schemeClr val="bg1"/>
                </a:solidFill>
                <a:latin typeface="Arial" panose="020B0604020202020204" pitchFamily="34" charset="0"/>
                <a:cs typeface="Arial" panose="020B0604020202020204" pitchFamily="34" charset="0"/>
              </a:rPr>
              <a:t>yang tersimpan dalam </a:t>
            </a:r>
            <a:r>
              <a:rPr lang="id-ID" sz="1200" dirty="0" err="1">
                <a:solidFill>
                  <a:schemeClr val="bg1"/>
                </a:solidFill>
                <a:latin typeface="Arial" panose="020B0604020202020204" pitchFamily="34" charset="0"/>
                <a:cs typeface="Arial" panose="020B0604020202020204" pitchFamily="34" charset="0"/>
              </a:rPr>
              <a:t>dataset</a:t>
            </a:r>
            <a:r>
              <a:rPr lang="id-ID" sz="1200" dirty="0">
                <a:solidFill>
                  <a:schemeClr val="bg1"/>
                </a:solidFill>
                <a:latin typeface="Arial" panose="020B0604020202020204" pitchFamily="34" charset="0"/>
                <a:cs typeface="Arial" panose="020B0604020202020204" pitchFamily="34" charset="0"/>
              </a:rPr>
              <a:t> bernama 01 dan siap digunakan untuk analisis lanjutan.</a:t>
            </a:r>
          </a:p>
        </p:txBody>
      </p:sp>
      <p:pic>
        <p:nvPicPr>
          <p:cNvPr id="7" name="Picture 6">
            <a:extLst>
              <a:ext uri="{FF2B5EF4-FFF2-40B4-BE49-F238E27FC236}">
                <a16:creationId xmlns:a16="http://schemas.microsoft.com/office/drawing/2014/main" id="{DE8D4F15-CFB7-5547-5418-1381CC3BCB66}"/>
              </a:ext>
            </a:extLst>
          </p:cNvPr>
          <p:cNvPicPr>
            <a:picLocks noChangeAspect="1"/>
          </p:cNvPicPr>
          <p:nvPr/>
        </p:nvPicPr>
        <p:blipFill>
          <a:blip r:embed="rId2"/>
          <a:srcRect l="-36362" r="34468"/>
          <a:stretch>
            <a:fillRect/>
          </a:stretch>
        </p:blipFill>
        <p:spPr>
          <a:xfrm>
            <a:off x="-1722859" y="1283833"/>
            <a:ext cx="9124950" cy="2722800"/>
          </a:xfrm>
          <a:prstGeom prst="rect">
            <a:avLst/>
          </a:prstGeom>
        </p:spPr>
      </p:pic>
      <p:pic>
        <p:nvPicPr>
          <p:cNvPr id="9" name="Picture 8">
            <a:extLst>
              <a:ext uri="{FF2B5EF4-FFF2-40B4-BE49-F238E27FC236}">
                <a16:creationId xmlns:a16="http://schemas.microsoft.com/office/drawing/2014/main" id="{64C0E325-6BFB-7821-C7C8-5A321E8778BF}"/>
              </a:ext>
            </a:extLst>
          </p:cNvPr>
          <p:cNvPicPr>
            <a:picLocks noChangeAspect="1"/>
          </p:cNvPicPr>
          <p:nvPr/>
        </p:nvPicPr>
        <p:blipFill>
          <a:blip r:embed="rId3"/>
          <a:srcRect r="60555"/>
          <a:stretch>
            <a:fillRect/>
          </a:stretch>
        </p:blipFill>
        <p:spPr>
          <a:xfrm>
            <a:off x="7402091" y="1283833"/>
            <a:ext cx="3281460" cy="2722800"/>
          </a:xfrm>
          <a:prstGeom prst="rect">
            <a:avLst/>
          </a:prstGeom>
        </p:spPr>
      </p:pic>
      <p:pic>
        <p:nvPicPr>
          <p:cNvPr id="12" name="Picture 11">
            <a:extLst>
              <a:ext uri="{FF2B5EF4-FFF2-40B4-BE49-F238E27FC236}">
                <a16:creationId xmlns:a16="http://schemas.microsoft.com/office/drawing/2014/main" id="{B32EA41F-931A-26DD-8833-D814EA590573}"/>
              </a:ext>
            </a:extLst>
          </p:cNvPr>
          <p:cNvPicPr>
            <a:picLocks noChangeAspect="1"/>
          </p:cNvPicPr>
          <p:nvPr/>
        </p:nvPicPr>
        <p:blipFill>
          <a:blip r:embed="rId4"/>
          <a:stretch>
            <a:fillRect/>
          </a:stretch>
        </p:blipFill>
        <p:spPr>
          <a:xfrm>
            <a:off x="0" y="5857735"/>
            <a:ext cx="4686954" cy="1000265"/>
          </a:xfrm>
          <a:prstGeom prst="rect">
            <a:avLst/>
          </a:prstGeom>
        </p:spPr>
      </p:pic>
    </p:spTree>
    <p:extLst>
      <p:ext uri="{BB962C8B-B14F-4D97-AF65-F5344CB8AC3E}">
        <p14:creationId xmlns:p14="http://schemas.microsoft.com/office/powerpoint/2010/main" val="29121041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70C0"/>
        </a:solidFill>
        <a:effectLst/>
      </p:bgPr>
    </p:bg>
    <p:spTree>
      <p:nvGrpSpPr>
        <p:cNvPr id="1" name="">
          <a:extLst>
            <a:ext uri="{FF2B5EF4-FFF2-40B4-BE49-F238E27FC236}">
              <a16:creationId xmlns:a16="http://schemas.microsoft.com/office/drawing/2014/main" id="{F421E1D9-390C-7EBF-54B8-8D8D2F1AF9F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CBA867A-7194-43B4-D616-3F46C704A62A}"/>
              </a:ext>
            </a:extLst>
          </p:cNvPr>
          <p:cNvSpPr>
            <a:spLocks noGrp="1"/>
          </p:cNvSpPr>
          <p:nvPr>
            <p:ph type="ctrTitle"/>
          </p:nvPr>
        </p:nvSpPr>
        <p:spPr>
          <a:xfrm>
            <a:off x="4058253" y="733425"/>
            <a:ext cx="7352697" cy="550408"/>
          </a:xfrm>
        </p:spPr>
        <p:txBody>
          <a:bodyPr/>
          <a:lstStyle/>
          <a:p>
            <a:r>
              <a:rPr lang="id-ID" sz="2800" b="1" u="sng" dirty="0">
                <a:solidFill>
                  <a:schemeClr val="bg1"/>
                </a:solidFill>
                <a:latin typeface="Rubik" panose="020B0604020202020204" charset="-79"/>
                <a:cs typeface="Rubik" panose="020B0604020202020204" charset="-79"/>
              </a:rPr>
              <a:t>Tabel Analisa (Data </a:t>
            </a:r>
            <a:r>
              <a:rPr lang="id-ID" sz="2800" b="1" u="sng" dirty="0" err="1">
                <a:solidFill>
                  <a:schemeClr val="bg1"/>
                </a:solidFill>
                <a:latin typeface="Rubik" panose="020B0604020202020204" charset="-79"/>
                <a:cs typeface="Rubik" panose="020B0604020202020204" charset="-79"/>
              </a:rPr>
              <a:t>Consolidation</a:t>
            </a:r>
            <a:r>
              <a:rPr lang="id-ID" sz="2800" b="1" u="sng" dirty="0">
                <a:solidFill>
                  <a:schemeClr val="bg1"/>
                </a:solidFill>
                <a:latin typeface="Rubik" panose="020B0604020202020204" charset="-79"/>
                <a:cs typeface="Rubik" panose="020B0604020202020204" charset="-79"/>
              </a:rPr>
              <a:t>)</a:t>
            </a:r>
            <a:br>
              <a:rPr lang="id-ID" sz="6000" b="1" u="sng" cap="none" dirty="0">
                <a:solidFill>
                  <a:schemeClr val="bg1"/>
                </a:solidFill>
                <a:latin typeface="Rubik" panose="020B0604020202020204" charset="-79"/>
                <a:ea typeface="Rubik"/>
                <a:cs typeface="Rubik" panose="020B0604020202020204" charset="-79"/>
                <a:sym typeface="Rubik"/>
              </a:rPr>
            </a:br>
            <a:endParaRPr lang="id-ID" sz="800" b="1" u="sng" dirty="0">
              <a:solidFill>
                <a:schemeClr val="bg1"/>
              </a:solidFill>
              <a:latin typeface="Rubik" panose="020B0604020202020204" charset="-79"/>
              <a:cs typeface="Rubik" panose="020B0604020202020204" charset="-79"/>
            </a:endParaRPr>
          </a:p>
        </p:txBody>
      </p:sp>
      <p:sp>
        <p:nvSpPr>
          <p:cNvPr id="3" name="Subtitle 2">
            <a:extLst>
              <a:ext uri="{FF2B5EF4-FFF2-40B4-BE49-F238E27FC236}">
                <a16:creationId xmlns:a16="http://schemas.microsoft.com/office/drawing/2014/main" id="{40273320-2A46-5C52-FEFC-02151879BEB7}"/>
              </a:ext>
            </a:extLst>
          </p:cNvPr>
          <p:cNvSpPr>
            <a:spLocks noGrp="1"/>
          </p:cNvSpPr>
          <p:nvPr>
            <p:ph type="subTitle" idx="1"/>
          </p:nvPr>
        </p:nvSpPr>
        <p:spPr>
          <a:xfrm>
            <a:off x="7257222" y="1177405"/>
            <a:ext cx="3706053" cy="4503190"/>
          </a:xfrm>
        </p:spPr>
        <p:txBody>
          <a:bodyPr>
            <a:noAutofit/>
          </a:bodyPr>
          <a:lstStyle/>
          <a:p>
            <a:pPr algn="just">
              <a:lnSpc>
                <a:spcPct val="170000"/>
              </a:lnSpc>
            </a:pPr>
            <a:r>
              <a:rPr lang="id-ID" sz="1200" dirty="0">
                <a:solidFill>
                  <a:schemeClr val="bg1"/>
                </a:solidFill>
                <a:latin typeface="Arial" panose="020B0604020202020204" pitchFamily="34" charset="0"/>
                <a:cs typeface="Arial" panose="020B0604020202020204" pitchFamily="34" charset="0"/>
              </a:rPr>
              <a:t>Tahap berikutnya adalah penggabungan data untuk membentuk satu tabel analisis komprehensif. Proses ini dilakukan dengan menggabungkan tabel transaksi utama dengan tabel dimensi, yaitu tabel cabang dan tabel produk, menggunakan perintah LEFT JOIN berdasarkan kolom kunci </a:t>
            </a:r>
            <a:r>
              <a:rPr lang="id-ID" sz="1200" dirty="0" err="1">
                <a:solidFill>
                  <a:schemeClr val="bg1"/>
                </a:solidFill>
                <a:latin typeface="Arial" panose="020B0604020202020204" pitchFamily="34" charset="0"/>
                <a:cs typeface="Arial" panose="020B0604020202020204" pitchFamily="34" charset="0"/>
              </a:rPr>
              <a:t>branch_id</a:t>
            </a:r>
            <a:r>
              <a:rPr lang="id-ID" sz="1200" dirty="0">
                <a:solidFill>
                  <a:schemeClr val="bg1"/>
                </a:solidFill>
                <a:latin typeface="Arial" panose="020B0604020202020204" pitchFamily="34" charset="0"/>
                <a:cs typeface="Arial" panose="020B0604020202020204" pitchFamily="34" charset="0"/>
              </a:rPr>
              <a:t> dan </a:t>
            </a:r>
            <a:r>
              <a:rPr lang="id-ID" sz="1200" dirty="0" err="1">
                <a:solidFill>
                  <a:schemeClr val="bg1"/>
                </a:solidFill>
                <a:latin typeface="Arial" panose="020B0604020202020204" pitchFamily="34" charset="0"/>
                <a:cs typeface="Arial" panose="020B0604020202020204" pitchFamily="34" charset="0"/>
              </a:rPr>
              <a:t>product_id</a:t>
            </a:r>
            <a:r>
              <a:rPr lang="id-ID" sz="1200" dirty="0">
                <a:solidFill>
                  <a:schemeClr val="bg1"/>
                </a:solidFill>
                <a:latin typeface="Arial" panose="020B0604020202020204" pitchFamily="34" charset="0"/>
                <a:cs typeface="Arial" panose="020B0604020202020204" pitchFamily="34" charset="0"/>
              </a:rPr>
              <a:t>. Hasil penggabungan ini menghasilkan tabel baru bernama </a:t>
            </a:r>
            <a:r>
              <a:rPr lang="id-ID" sz="1200" dirty="0" err="1">
                <a:solidFill>
                  <a:schemeClr val="bg1"/>
                </a:solidFill>
                <a:latin typeface="Arial" panose="020B0604020202020204" pitchFamily="34" charset="0"/>
                <a:cs typeface="Arial" panose="020B0604020202020204" pitchFamily="34" charset="0"/>
              </a:rPr>
              <a:t>kf_tabel_analisa_final</a:t>
            </a:r>
            <a:r>
              <a:rPr lang="id-ID" sz="1200" dirty="0">
                <a:solidFill>
                  <a:schemeClr val="bg1"/>
                </a:solidFill>
                <a:latin typeface="Arial" panose="020B0604020202020204" pitchFamily="34" charset="0"/>
                <a:cs typeface="Arial" panose="020B0604020202020204" pitchFamily="34" charset="0"/>
              </a:rPr>
              <a:t>, yang berisi seluruh informasi penting seperti transaksi, harga, diskon, nama produk, kategori produk, nama cabang, kota, dan provinsi. Tabel ini memiliki lebih dari 670 ribu baris data, menjadikannya basis utama untuk semua analisis berikutnya.</a:t>
            </a:r>
          </a:p>
        </p:txBody>
      </p:sp>
      <p:pic>
        <p:nvPicPr>
          <p:cNvPr id="6" name="Picture 5">
            <a:extLst>
              <a:ext uri="{FF2B5EF4-FFF2-40B4-BE49-F238E27FC236}">
                <a16:creationId xmlns:a16="http://schemas.microsoft.com/office/drawing/2014/main" id="{B6DDC3B5-FFC5-F4ED-4CC7-67CDE4F3CA8D}"/>
              </a:ext>
            </a:extLst>
          </p:cNvPr>
          <p:cNvPicPr>
            <a:picLocks noChangeAspect="1"/>
          </p:cNvPicPr>
          <p:nvPr/>
        </p:nvPicPr>
        <p:blipFill>
          <a:blip r:embed="rId2"/>
          <a:stretch>
            <a:fillRect/>
          </a:stretch>
        </p:blipFill>
        <p:spPr>
          <a:xfrm>
            <a:off x="1228725" y="1291323"/>
            <a:ext cx="5889866" cy="3846443"/>
          </a:xfrm>
          <a:prstGeom prst="rect">
            <a:avLst/>
          </a:prstGeom>
        </p:spPr>
      </p:pic>
      <p:pic>
        <p:nvPicPr>
          <p:cNvPr id="8" name="Picture 7">
            <a:extLst>
              <a:ext uri="{FF2B5EF4-FFF2-40B4-BE49-F238E27FC236}">
                <a16:creationId xmlns:a16="http://schemas.microsoft.com/office/drawing/2014/main" id="{F2FCA2FE-43F3-077E-857B-CFBB49EBBEC8}"/>
              </a:ext>
            </a:extLst>
          </p:cNvPr>
          <p:cNvPicPr>
            <a:picLocks noChangeAspect="1"/>
          </p:cNvPicPr>
          <p:nvPr/>
        </p:nvPicPr>
        <p:blipFill>
          <a:blip r:embed="rId3"/>
          <a:stretch>
            <a:fillRect/>
          </a:stretch>
        </p:blipFill>
        <p:spPr>
          <a:xfrm>
            <a:off x="0" y="5857735"/>
            <a:ext cx="4686954" cy="1000265"/>
          </a:xfrm>
          <a:prstGeom prst="rect">
            <a:avLst/>
          </a:prstGeom>
        </p:spPr>
      </p:pic>
      <p:pic>
        <p:nvPicPr>
          <p:cNvPr id="5" name="Picture 4">
            <a:extLst>
              <a:ext uri="{FF2B5EF4-FFF2-40B4-BE49-F238E27FC236}">
                <a16:creationId xmlns:a16="http://schemas.microsoft.com/office/drawing/2014/main" id="{D384D877-5338-4F22-4F84-25854E38DA63}"/>
              </a:ext>
            </a:extLst>
          </p:cNvPr>
          <p:cNvPicPr>
            <a:picLocks noChangeAspect="1"/>
          </p:cNvPicPr>
          <p:nvPr/>
        </p:nvPicPr>
        <p:blipFill>
          <a:blip r:embed="rId4"/>
          <a:stretch>
            <a:fillRect/>
          </a:stretch>
        </p:blipFill>
        <p:spPr>
          <a:xfrm>
            <a:off x="3830514" y="3428999"/>
            <a:ext cx="3288077" cy="2428251"/>
          </a:xfrm>
          <a:prstGeom prst="rect">
            <a:avLst/>
          </a:prstGeom>
        </p:spPr>
      </p:pic>
    </p:spTree>
    <p:extLst>
      <p:ext uri="{BB962C8B-B14F-4D97-AF65-F5344CB8AC3E}">
        <p14:creationId xmlns:p14="http://schemas.microsoft.com/office/powerpoint/2010/main" val="13792167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70C0"/>
        </a:solidFill>
        <a:effectLst/>
      </p:bgPr>
    </p:bg>
    <p:spTree>
      <p:nvGrpSpPr>
        <p:cNvPr id="1" name="">
          <a:extLst>
            <a:ext uri="{FF2B5EF4-FFF2-40B4-BE49-F238E27FC236}">
              <a16:creationId xmlns:a16="http://schemas.microsoft.com/office/drawing/2014/main" id="{8AFA4F7F-9DE9-2BBC-152F-94924D72C98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6EC4E58-13AD-A5B8-FFA4-108A91A05747}"/>
              </a:ext>
            </a:extLst>
          </p:cNvPr>
          <p:cNvSpPr>
            <a:spLocks noGrp="1"/>
          </p:cNvSpPr>
          <p:nvPr>
            <p:ph type="ctrTitle"/>
          </p:nvPr>
        </p:nvSpPr>
        <p:spPr>
          <a:xfrm>
            <a:off x="4058253" y="733425"/>
            <a:ext cx="7352697" cy="550408"/>
          </a:xfrm>
        </p:spPr>
        <p:txBody>
          <a:bodyPr/>
          <a:lstStyle/>
          <a:p>
            <a:r>
              <a:rPr lang="id-ID" sz="2800" b="1" u="sng" cap="none" dirty="0" err="1">
                <a:solidFill>
                  <a:schemeClr val="bg1"/>
                </a:solidFill>
                <a:latin typeface="Rubik" panose="020B0604020202020204" charset="-79"/>
                <a:ea typeface="Rubik"/>
                <a:cs typeface="Rubik" panose="020B0604020202020204" charset="-79"/>
                <a:sym typeface="Rubik"/>
              </a:rPr>
              <a:t>BigQuery</a:t>
            </a:r>
            <a:r>
              <a:rPr lang="id-ID" sz="2800" b="1" u="sng" cap="none" dirty="0">
                <a:solidFill>
                  <a:schemeClr val="bg1"/>
                </a:solidFill>
                <a:latin typeface="Rubik" panose="020B0604020202020204" charset="-79"/>
                <a:ea typeface="Rubik"/>
                <a:cs typeface="Rubik" panose="020B0604020202020204" charset="-79"/>
                <a:sym typeface="Rubik"/>
              </a:rPr>
              <a:t> </a:t>
            </a:r>
            <a:r>
              <a:rPr lang="id-ID" sz="2800" b="1" u="sng" cap="none" dirty="0" err="1">
                <a:solidFill>
                  <a:schemeClr val="bg1"/>
                </a:solidFill>
                <a:latin typeface="Rubik" panose="020B0604020202020204" charset="-79"/>
                <a:ea typeface="Rubik"/>
                <a:cs typeface="Rubik" panose="020B0604020202020204" charset="-79"/>
                <a:sym typeface="Rubik"/>
              </a:rPr>
              <a:t>Syntax</a:t>
            </a:r>
            <a:r>
              <a:rPr lang="id-ID" sz="2800" b="1" u="sng" cap="none" dirty="0">
                <a:solidFill>
                  <a:schemeClr val="bg1"/>
                </a:solidFill>
                <a:latin typeface="Rubik" panose="020B0604020202020204" charset="-79"/>
                <a:ea typeface="Rubik"/>
                <a:cs typeface="Rubik" panose="020B0604020202020204" charset="-79"/>
                <a:sym typeface="Rubik"/>
              </a:rPr>
              <a:t> (</a:t>
            </a:r>
            <a:r>
              <a:rPr lang="id-ID" sz="2800" b="1" u="sng" cap="none" dirty="0" err="1">
                <a:solidFill>
                  <a:schemeClr val="bg1"/>
                </a:solidFill>
                <a:latin typeface="Rubik" panose="020B0604020202020204" charset="-79"/>
                <a:ea typeface="Rubik"/>
                <a:cs typeface="Rubik" panose="020B0604020202020204" charset="-79"/>
                <a:sym typeface="Rubik"/>
              </a:rPr>
              <a:t>Feature</a:t>
            </a:r>
            <a:r>
              <a:rPr lang="id-ID" sz="2800" b="1" u="sng" cap="none" dirty="0">
                <a:solidFill>
                  <a:schemeClr val="bg1"/>
                </a:solidFill>
                <a:latin typeface="Rubik" panose="020B0604020202020204" charset="-79"/>
                <a:ea typeface="Rubik"/>
                <a:cs typeface="Rubik" panose="020B0604020202020204" charset="-79"/>
                <a:sym typeface="Rubik"/>
              </a:rPr>
              <a:t> Engineering)</a:t>
            </a:r>
            <a:br>
              <a:rPr lang="id-ID" sz="6000" b="1" u="sng" cap="none" dirty="0">
                <a:solidFill>
                  <a:schemeClr val="bg1"/>
                </a:solidFill>
                <a:latin typeface="Rubik" panose="020B0604020202020204" charset="-79"/>
                <a:ea typeface="Rubik"/>
                <a:cs typeface="Rubik" panose="020B0604020202020204" charset="-79"/>
                <a:sym typeface="Rubik"/>
              </a:rPr>
            </a:br>
            <a:endParaRPr lang="id-ID" sz="800" b="1" u="sng" dirty="0">
              <a:solidFill>
                <a:schemeClr val="bg1"/>
              </a:solidFill>
              <a:latin typeface="Rubik" panose="020B0604020202020204" charset="-79"/>
              <a:cs typeface="Rubik" panose="020B0604020202020204" charset="-79"/>
            </a:endParaRPr>
          </a:p>
        </p:txBody>
      </p:sp>
      <p:sp>
        <p:nvSpPr>
          <p:cNvPr id="3" name="Subtitle 2">
            <a:extLst>
              <a:ext uri="{FF2B5EF4-FFF2-40B4-BE49-F238E27FC236}">
                <a16:creationId xmlns:a16="http://schemas.microsoft.com/office/drawing/2014/main" id="{E7285AEC-83E2-6F22-AE60-D218F031EC1A}"/>
              </a:ext>
            </a:extLst>
          </p:cNvPr>
          <p:cNvSpPr>
            <a:spLocks noGrp="1"/>
          </p:cNvSpPr>
          <p:nvPr>
            <p:ph type="subTitle" idx="1"/>
          </p:nvPr>
        </p:nvSpPr>
        <p:spPr>
          <a:xfrm>
            <a:off x="1306762" y="1263763"/>
            <a:ext cx="4052411" cy="2117942"/>
          </a:xfrm>
        </p:spPr>
        <p:txBody>
          <a:bodyPr>
            <a:noAutofit/>
          </a:bodyPr>
          <a:lstStyle/>
          <a:p>
            <a:pPr algn="just">
              <a:lnSpc>
                <a:spcPct val="170000"/>
              </a:lnSpc>
            </a:pPr>
            <a:r>
              <a:rPr lang="en-US" sz="1200" dirty="0">
                <a:solidFill>
                  <a:schemeClr val="bg1"/>
                </a:solidFill>
                <a:latin typeface="Arial" panose="020B0604020202020204" pitchFamily="34" charset="0"/>
                <a:cs typeface="Arial" panose="020B0604020202020204" pitchFamily="34" charset="0"/>
              </a:rPr>
              <a:t>	</a:t>
            </a:r>
            <a:r>
              <a:rPr lang="id-ID" sz="1200" dirty="0">
                <a:solidFill>
                  <a:schemeClr val="bg1"/>
                </a:solidFill>
                <a:latin typeface="Arial" panose="020B0604020202020204" pitchFamily="34" charset="0"/>
                <a:cs typeface="Arial" panose="020B0604020202020204" pitchFamily="34" charset="0"/>
              </a:rPr>
              <a:t>Untuk mendapatkan metrik kinerja yang lebih bermakna, dilakukan proses </a:t>
            </a:r>
            <a:r>
              <a:rPr lang="id-ID" sz="1200" dirty="0" err="1">
                <a:solidFill>
                  <a:schemeClr val="bg1"/>
                </a:solidFill>
                <a:latin typeface="Arial" panose="020B0604020202020204" pitchFamily="34" charset="0"/>
                <a:cs typeface="Arial" panose="020B0604020202020204" pitchFamily="34" charset="0"/>
              </a:rPr>
              <a:t>feature</a:t>
            </a:r>
            <a:r>
              <a:rPr lang="id-ID" sz="1200" dirty="0">
                <a:solidFill>
                  <a:schemeClr val="bg1"/>
                </a:solidFill>
                <a:latin typeface="Arial" panose="020B0604020202020204" pitchFamily="34" charset="0"/>
                <a:cs typeface="Arial" panose="020B0604020202020204" pitchFamily="34" charset="0"/>
              </a:rPr>
              <a:t> </a:t>
            </a:r>
            <a:r>
              <a:rPr lang="id-ID" sz="1200" dirty="0" err="1">
                <a:solidFill>
                  <a:schemeClr val="bg1"/>
                </a:solidFill>
                <a:latin typeface="Arial" panose="020B0604020202020204" pitchFamily="34" charset="0"/>
                <a:cs typeface="Arial" panose="020B0604020202020204" pitchFamily="34" charset="0"/>
              </a:rPr>
              <a:t>engineering</a:t>
            </a:r>
            <a:r>
              <a:rPr lang="id-ID" sz="1200" dirty="0">
                <a:solidFill>
                  <a:schemeClr val="bg1"/>
                </a:solidFill>
                <a:latin typeface="Arial" panose="020B0604020202020204" pitchFamily="34" charset="0"/>
                <a:cs typeface="Arial" panose="020B0604020202020204" pitchFamily="34" charset="0"/>
              </a:rPr>
              <a:t> langsung di </a:t>
            </a:r>
            <a:r>
              <a:rPr lang="id-ID" sz="1200" dirty="0" err="1">
                <a:solidFill>
                  <a:schemeClr val="bg1"/>
                </a:solidFill>
                <a:latin typeface="Arial" panose="020B0604020202020204" pitchFamily="34" charset="0"/>
                <a:cs typeface="Arial" panose="020B0604020202020204" pitchFamily="34" charset="0"/>
              </a:rPr>
              <a:t>BigQuery</a:t>
            </a:r>
            <a:r>
              <a:rPr lang="id-ID" sz="1200" dirty="0">
                <a:solidFill>
                  <a:schemeClr val="bg1"/>
                </a:solidFill>
                <a:latin typeface="Arial" panose="020B0604020202020204" pitchFamily="34" charset="0"/>
                <a:cs typeface="Arial" panose="020B0604020202020204" pitchFamily="34" charset="0"/>
              </a:rPr>
              <a:t>. Dua metrik utama yang dihitung adalah Penjualan Bersih (</a:t>
            </a:r>
            <a:r>
              <a:rPr lang="id-ID" sz="1200" i="1" dirty="0" err="1">
                <a:solidFill>
                  <a:schemeClr val="bg1"/>
                </a:solidFill>
                <a:latin typeface="Arial" panose="020B0604020202020204" pitchFamily="34" charset="0"/>
                <a:cs typeface="Arial" panose="020B0604020202020204" pitchFamily="34" charset="0"/>
              </a:rPr>
              <a:t>Nett</a:t>
            </a:r>
            <a:r>
              <a:rPr lang="id-ID" sz="1200" i="1" dirty="0">
                <a:solidFill>
                  <a:schemeClr val="bg1"/>
                </a:solidFill>
                <a:latin typeface="Arial" panose="020B0604020202020204" pitchFamily="34" charset="0"/>
                <a:cs typeface="Arial" panose="020B0604020202020204" pitchFamily="34" charset="0"/>
              </a:rPr>
              <a:t> </a:t>
            </a:r>
            <a:r>
              <a:rPr lang="id-ID" sz="1200" i="1" dirty="0" err="1">
                <a:solidFill>
                  <a:schemeClr val="bg1"/>
                </a:solidFill>
                <a:latin typeface="Arial" panose="020B0604020202020204" pitchFamily="34" charset="0"/>
                <a:cs typeface="Arial" panose="020B0604020202020204" pitchFamily="34" charset="0"/>
              </a:rPr>
              <a:t>Sales</a:t>
            </a:r>
            <a:r>
              <a:rPr lang="id-ID" sz="1200" dirty="0">
                <a:solidFill>
                  <a:schemeClr val="bg1"/>
                </a:solidFill>
                <a:latin typeface="Arial" panose="020B0604020202020204" pitchFamily="34" charset="0"/>
                <a:cs typeface="Arial" panose="020B0604020202020204" pitchFamily="34" charset="0"/>
              </a:rPr>
              <a:t>) dan Keuntungan Bersih (</a:t>
            </a:r>
            <a:r>
              <a:rPr lang="id-ID" sz="1200" i="1" dirty="0" err="1">
                <a:solidFill>
                  <a:schemeClr val="bg1"/>
                </a:solidFill>
                <a:latin typeface="Arial" panose="020B0604020202020204" pitchFamily="34" charset="0"/>
                <a:cs typeface="Arial" panose="020B0604020202020204" pitchFamily="34" charset="0"/>
              </a:rPr>
              <a:t>Nett</a:t>
            </a:r>
            <a:r>
              <a:rPr lang="id-ID" sz="1200" i="1" dirty="0">
                <a:solidFill>
                  <a:schemeClr val="bg1"/>
                </a:solidFill>
                <a:latin typeface="Arial" panose="020B0604020202020204" pitchFamily="34" charset="0"/>
                <a:cs typeface="Arial" panose="020B0604020202020204" pitchFamily="34" charset="0"/>
              </a:rPr>
              <a:t> Profit</a:t>
            </a:r>
            <a:r>
              <a:rPr lang="id-ID" sz="1200" dirty="0">
                <a:solidFill>
                  <a:schemeClr val="bg1"/>
                </a:solidFill>
                <a:latin typeface="Arial" panose="020B0604020202020204" pitchFamily="34" charset="0"/>
                <a:cs typeface="Arial" panose="020B0604020202020204" pitchFamily="34" charset="0"/>
              </a:rPr>
              <a:t>). Nilai </a:t>
            </a:r>
            <a:r>
              <a:rPr lang="id-ID" sz="1200" i="1" dirty="0" err="1">
                <a:solidFill>
                  <a:schemeClr val="bg1"/>
                </a:solidFill>
                <a:latin typeface="Arial" panose="020B0604020202020204" pitchFamily="34" charset="0"/>
                <a:cs typeface="Arial" panose="020B0604020202020204" pitchFamily="34" charset="0"/>
              </a:rPr>
              <a:t>Nett</a:t>
            </a:r>
            <a:r>
              <a:rPr lang="id-ID" sz="1200" i="1" dirty="0">
                <a:solidFill>
                  <a:schemeClr val="bg1"/>
                </a:solidFill>
                <a:latin typeface="Arial" panose="020B0604020202020204" pitchFamily="34" charset="0"/>
                <a:cs typeface="Arial" panose="020B0604020202020204" pitchFamily="34" charset="0"/>
              </a:rPr>
              <a:t> </a:t>
            </a:r>
            <a:r>
              <a:rPr lang="id-ID" sz="1200" i="1" dirty="0" err="1">
                <a:solidFill>
                  <a:schemeClr val="bg1"/>
                </a:solidFill>
                <a:latin typeface="Arial" panose="020B0604020202020204" pitchFamily="34" charset="0"/>
                <a:cs typeface="Arial" panose="020B0604020202020204" pitchFamily="34" charset="0"/>
              </a:rPr>
              <a:t>Sales</a:t>
            </a:r>
            <a:r>
              <a:rPr lang="id-ID" sz="1200" i="1" dirty="0">
                <a:solidFill>
                  <a:schemeClr val="bg1"/>
                </a:solidFill>
                <a:latin typeface="Arial" panose="020B0604020202020204" pitchFamily="34" charset="0"/>
                <a:cs typeface="Arial" panose="020B0604020202020204" pitchFamily="34" charset="0"/>
              </a:rPr>
              <a:t> </a:t>
            </a:r>
            <a:r>
              <a:rPr lang="id-ID" sz="1200" dirty="0">
                <a:solidFill>
                  <a:schemeClr val="bg1"/>
                </a:solidFill>
                <a:latin typeface="Arial" panose="020B0604020202020204" pitchFamily="34" charset="0"/>
                <a:cs typeface="Arial" panose="020B0604020202020204" pitchFamily="34" charset="0"/>
              </a:rPr>
              <a:t>diperoleh dari rumus </a:t>
            </a:r>
            <a:r>
              <a:rPr lang="id-ID" sz="1200" dirty="0" err="1">
                <a:solidFill>
                  <a:schemeClr val="bg1"/>
                </a:solidFill>
                <a:latin typeface="Arial" panose="020B0604020202020204" pitchFamily="34" charset="0"/>
                <a:cs typeface="Arial" panose="020B0604020202020204" pitchFamily="34" charset="0"/>
              </a:rPr>
              <a:t>price</a:t>
            </a:r>
            <a:r>
              <a:rPr lang="id-ID" sz="1200" dirty="0">
                <a:solidFill>
                  <a:schemeClr val="bg1"/>
                </a:solidFill>
                <a:latin typeface="Arial" panose="020B0604020202020204" pitchFamily="34" charset="0"/>
                <a:cs typeface="Arial" panose="020B0604020202020204" pitchFamily="34" charset="0"/>
              </a:rPr>
              <a:t>  (1 - </a:t>
            </a:r>
            <a:r>
              <a:rPr lang="id-ID" sz="1200" dirty="0" err="1">
                <a:solidFill>
                  <a:schemeClr val="bg1"/>
                </a:solidFill>
                <a:latin typeface="Arial" panose="020B0604020202020204" pitchFamily="34" charset="0"/>
                <a:cs typeface="Arial" panose="020B0604020202020204" pitchFamily="34" charset="0"/>
              </a:rPr>
              <a:t>discount_percentage</a:t>
            </a:r>
            <a:r>
              <a:rPr lang="id-ID" sz="1200" dirty="0">
                <a:solidFill>
                  <a:schemeClr val="bg1"/>
                </a:solidFill>
                <a:latin typeface="Arial" panose="020B0604020202020204" pitchFamily="34" charset="0"/>
                <a:cs typeface="Arial" panose="020B0604020202020204" pitchFamily="34" charset="0"/>
              </a:rPr>
              <a:t>), sedangkan </a:t>
            </a:r>
            <a:r>
              <a:rPr lang="id-ID" sz="1200" i="1" dirty="0" err="1">
                <a:solidFill>
                  <a:schemeClr val="bg1"/>
                </a:solidFill>
                <a:latin typeface="Arial" panose="020B0604020202020204" pitchFamily="34" charset="0"/>
                <a:cs typeface="Arial" panose="020B0604020202020204" pitchFamily="34" charset="0"/>
              </a:rPr>
              <a:t>Nett</a:t>
            </a:r>
            <a:r>
              <a:rPr lang="id-ID" sz="1200" i="1" dirty="0">
                <a:solidFill>
                  <a:schemeClr val="bg1"/>
                </a:solidFill>
                <a:latin typeface="Arial" panose="020B0604020202020204" pitchFamily="34" charset="0"/>
                <a:cs typeface="Arial" panose="020B0604020202020204" pitchFamily="34" charset="0"/>
              </a:rPr>
              <a:t> Profit </a:t>
            </a:r>
            <a:r>
              <a:rPr lang="id-ID" sz="1200" dirty="0">
                <a:solidFill>
                  <a:schemeClr val="bg1"/>
                </a:solidFill>
                <a:latin typeface="Arial" panose="020B0604020202020204" pitchFamily="34" charset="0"/>
                <a:cs typeface="Arial" panose="020B0604020202020204" pitchFamily="34" charset="0"/>
              </a:rPr>
              <a:t>dihitung menggunakan klausa CASE WHEN yang memberikan margin laba antara 10% hingga 30% tergantung pada kisaran harga produk. Semua hasil perhitungan ini disimpan dalam bentuk </a:t>
            </a:r>
            <a:r>
              <a:rPr lang="id-ID" sz="1200" i="1" dirty="0">
                <a:solidFill>
                  <a:schemeClr val="bg1"/>
                </a:solidFill>
                <a:latin typeface="Arial" panose="020B0604020202020204" pitchFamily="34" charset="0"/>
                <a:cs typeface="Arial" panose="020B0604020202020204" pitchFamily="34" charset="0"/>
              </a:rPr>
              <a:t>View</a:t>
            </a:r>
            <a:r>
              <a:rPr lang="id-ID" sz="1200" dirty="0">
                <a:solidFill>
                  <a:schemeClr val="bg1"/>
                </a:solidFill>
                <a:latin typeface="Arial" panose="020B0604020202020204" pitchFamily="34" charset="0"/>
                <a:cs typeface="Arial" panose="020B0604020202020204" pitchFamily="34" charset="0"/>
              </a:rPr>
              <a:t> bernama </a:t>
            </a:r>
            <a:r>
              <a:rPr lang="id-ID" sz="1200" dirty="0" err="1">
                <a:solidFill>
                  <a:schemeClr val="bg1"/>
                </a:solidFill>
                <a:latin typeface="Arial" panose="020B0604020202020204" pitchFamily="34" charset="0"/>
                <a:cs typeface="Arial" panose="020B0604020202020204" pitchFamily="34" charset="0"/>
              </a:rPr>
              <a:t>kf_analisa_final_with_metrics</a:t>
            </a:r>
            <a:r>
              <a:rPr lang="id-ID" sz="1200" dirty="0">
                <a:solidFill>
                  <a:schemeClr val="bg1"/>
                </a:solidFill>
                <a:latin typeface="Arial" panose="020B0604020202020204" pitchFamily="34" charset="0"/>
                <a:cs typeface="Arial" panose="020B0604020202020204" pitchFamily="34" charset="0"/>
              </a:rPr>
              <a:t>, </a:t>
            </a:r>
            <a:r>
              <a:rPr lang="id-ID" sz="1200" dirty="0" err="1">
                <a:solidFill>
                  <a:schemeClr val="bg1"/>
                </a:solidFill>
                <a:latin typeface="Arial" panose="020B0604020202020204" pitchFamily="34" charset="0"/>
                <a:cs typeface="Arial" panose="020B0604020202020204" pitchFamily="34" charset="0"/>
              </a:rPr>
              <a:t>kf_kinerja_summary</a:t>
            </a:r>
            <a:r>
              <a:rPr lang="id-ID" sz="1200" dirty="0">
                <a:solidFill>
                  <a:schemeClr val="bg1"/>
                </a:solidFill>
                <a:latin typeface="Arial" panose="020B0604020202020204" pitchFamily="34" charset="0"/>
                <a:cs typeface="Arial" panose="020B0604020202020204" pitchFamily="34" charset="0"/>
              </a:rPr>
              <a:t>, dan </a:t>
            </a:r>
            <a:r>
              <a:rPr lang="id-ID" sz="1200" dirty="0" err="1">
                <a:solidFill>
                  <a:schemeClr val="bg1"/>
                </a:solidFill>
                <a:latin typeface="Arial" panose="020B0604020202020204" pitchFamily="34" charset="0"/>
                <a:cs typeface="Arial" panose="020B0604020202020204" pitchFamily="34" charset="0"/>
              </a:rPr>
              <a:t>kf_profit_per_category</a:t>
            </a:r>
            <a:r>
              <a:rPr lang="id-ID" sz="1200" dirty="0">
                <a:solidFill>
                  <a:schemeClr val="bg1"/>
                </a:solidFill>
                <a:latin typeface="Arial" panose="020B0604020202020204" pitchFamily="34" charset="0"/>
                <a:cs typeface="Arial" panose="020B0604020202020204" pitchFamily="34" charset="0"/>
              </a:rPr>
              <a:t> agar dapat langsung digunakan dalam visualisasi di </a:t>
            </a:r>
            <a:r>
              <a:rPr lang="id-ID" sz="1200" dirty="0" err="1">
                <a:solidFill>
                  <a:schemeClr val="bg1"/>
                </a:solidFill>
                <a:latin typeface="Arial" panose="020B0604020202020204" pitchFamily="34" charset="0"/>
                <a:cs typeface="Arial" panose="020B0604020202020204" pitchFamily="34" charset="0"/>
              </a:rPr>
              <a:t>Looker</a:t>
            </a:r>
            <a:r>
              <a:rPr lang="id-ID" sz="1200" dirty="0">
                <a:solidFill>
                  <a:schemeClr val="bg1"/>
                </a:solidFill>
                <a:latin typeface="Arial" panose="020B0604020202020204" pitchFamily="34" charset="0"/>
                <a:cs typeface="Arial" panose="020B0604020202020204" pitchFamily="34" charset="0"/>
              </a:rPr>
              <a:t> Studio.</a:t>
            </a:r>
          </a:p>
        </p:txBody>
      </p:sp>
      <p:pic>
        <p:nvPicPr>
          <p:cNvPr id="11" name="Picture 10">
            <a:extLst>
              <a:ext uri="{FF2B5EF4-FFF2-40B4-BE49-F238E27FC236}">
                <a16:creationId xmlns:a16="http://schemas.microsoft.com/office/drawing/2014/main" id="{3F60D691-77F4-5CC2-A795-09DD2F17F870}"/>
              </a:ext>
            </a:extLst>
          </p:cNvPr>
          <p:cNvPicPr>
            <a:picLocks noChangeAspect="1"/>
          </p:cNvPicPr>
          <p:nvPr/>
        </p:nvPicPr>
        <p:blipFill>
          <a:blip r:embed="rId2"/>
          <a:stretch>
            <a:fillRect/>
          </a:stretch>
        </p:blipFill>
        <p:spPr>
          <a:xfrm>
            <a:off x="0" y="5857735"/>
            <a:ext cx="4686954" cy="1000265"/>
          </a:xfrm>
          <a:prstGeom prst="rect">
            <a:avLst/>
          </a:prstGeom>
        </p:spPr>
      </p:pic>
      <p:sp>
        <p:nvSpPr>
          <p:cNvPr id="12" name="TextBox 11">
            <a:extLst>
              <a:ext uri="{FF2B5EF4-FFF2-40B4-BE49-F238E27FC236}">
                <a16:creationId xmlns:a16="http://schemas.microsoft.com/office/drawing/2014/main" id="{586D73AB-47DE-3982-D29D-203556AC9EFC}"/>
              </a:ext>
            </a:extLst>
          </p:cNvPr>
          <p:cNvSpPr txBox="1"/>
          <p:nvPr/>
        </p:nvSpPr>
        <p:spPr>
          <a:xfrm>
            <a:off x="6330723" y="5978305"/>
            <a:ext cx="5194527" cy="861774"/>
          </a:xfrm>
          <a:prstGeom prst="rect">
            <a:avLst/>
          </a:prstGeom>
          <a:noFill/>
        </p:spPr>
        <p:txBody>
          <a:bodyPr wrap="square" rtlCol="0">
            <a:spAutoFit/>
          </a:bodyPr>
          <a:lstStyle/>
          <a:p>
            <a:pPr algn="just"/>
            <a:br>
              <a:rPr lang="en-US" dirty="0">
                <a:solidFill>
                  <a:srgbClr val="FFFFFF"/>
                </a:solidFill>
                <a:hlinkClick r:id="rId3">
                  <a:extLst>
                    <a:ext uri="{A12FA001-AC4F-418D-AE19-62706E023703}">
                      <ahyp:hlinkClr xmlns:ahyp="http://schemas.microsoft.com/office/drawing/2018/hyperlinkcolor" val="tx"/>
                    </a:ext>
                  </a:extLst>
                </a:hlinkClick>
              </a:rPr>
            </a:br>
            <a:r>
              <a:rPr lang="id-ID" sz="1600" dirty="0">
                <a:solidFill>
                  <a:srgbClr val="FFFFFF"/>
                </a:solidFill>
                <a:hlinkClick r:id="rId3">
                  <a:extLst>
                    <a:ext uri="{A12FA001-AC4F-418D-AE19-62706E023703}">
                      <ahyp:hlinkClr xmlns:ahyp="http://schemas.microsoft.com/office/drawing/2018/hyperlinkcolor" val="tx"/>
                    </a:ext>
                  </a:extLst>
                </a:hlinkClick>
              </a:rPr>
              <a:t>https://github.com/tiorizkyramadhaniputra/PBI-Rakamin-X-Kimia-Farma--DataAnalytics/tree/main/SQL%20Scripts</a:t>
            </a:r>
            <a:endParaRPr lang="id-ID" dirty="0">
              <a:solidFill>
                <a:srgbClr val="FFFFFF"/>
              </a:solidFill>
            </a:endParaRPr>
          </a:p>
        </p:txBody>
      </p:sp>
      <p:pic>
        <p:nvPicPr>
          <p:cNvPr id="5" name="Picture 4">
            <a:extLst>
              <a:ext uri="{FF2B5EF4-FFF2-40B4-BE49-F238E27FC236}">
                <a16:creationId xmlns:a16="http://schemas.microsoft.com/office/drawing/2014/main" id="{93818188-EAE9-FD59-41A9-53D2EC0ED7BC}"/>
              </a:ext>
            </a:extLst>
          </p:cNvPr>
          <p:cNvPicPr>
            <a:picLocks noChangeAspect="1"/>
          </p:cNvPicPr>
          <p:nvPr/>
        </p:nvPicPr>
        <p:blipFill>
          <a:blip r:embed="rId4"/>
          <a:srcRect r="60906"/>
          <a:stretch>
            <a:fillRect/>
          </a:stretch>
        </p:blipFill>
        <p:spPr>
          <a:xfrm>
            <a:off x="5359173" y="1212737"/>
            <a:ext cx="3336088" cy="2798509"/>
          </a:xfrm>
          <a:prstGeom prst="rect">
            <a:avLst/>
          </a:prstGeom>
        </p:spPr>
      </p:pic>
      <p:pic>
        <p:nvPicPr>
          <p:cNvPr id="10" name="Picture 9">
            <a:extLst>
              <a:ext uri="{FF2B5EF4-FFF2-40B4-BE49-F238E27FC236}">
                <a16:creationId xmlns:a16="http://schemas.microsoft.com/office/drawing/2014/main" id="{72441960-FFDC-54E2-489B-38BD24127C61}"/>
              </a:ext>
            </a:extLst>
          </p:cNvPr>
          <p:cNvPicPr>
            <a:picLocks noChangeAspect="1"/>
          </p:cNvPicPr>
          <p:nvPr/>
        </p:nvPicPr>
        <p:blipFill>
          <a:blip r:embed="rId5"/>
          <a:stretch>
            <a:fillRect/>
          </a:stretch>
        </p:blipFill>
        <p:spPr>
          <a:xfrm>
            <a:off x="8062028" y="3358779"/>
            <a:ext cx="2867614" cy="2263558"/>
          </a:xfrm>
          <a:prstGeom prst="rect">
            <a:avLst/>
          </a:prstGeom>
        </p:spPr>
      </p:pic>
      <p:sp>
        <p:nvSpPr>
          <p:cNvPr id="6" name="Rectangle 5">
            <a:extLst>
              <a:ext uri="{FF2B5EF4-FFF2-40B4-BE49-F238E27FC236}">
                <a16:creationId xmlns:a16="http://schemas.microsoft.com/office/drawing/2014/main" id="{6784EEAD-9BB4-92E6-505E-19A1836851D0}"/>
              </a:ext>
            </a:extLst>
          </p:cNvPr>
          <p:cNvSpPr/>
          <p:nvPr/>
        </p:nvSpPr>
        <p:spPr>
          <a:xfrm>
            <a:off x="8162925" y="4367214"/>
            <a:ext cx="381000" cy="92868"/>
          </a:xfrm>
          <a:prstGeom prst="rect">
            <a:avLst/>
          </a:prstGeom>
          <a:noFill/>
          <a:ln w="127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7" name="Rectangle 6">
            <a:extLst>
              <a:ext uri="{FF2B5EF4-FFF2-40B4-BE49-F238E27FC236}">
                <a16:creationId xmlns:a16="http://schemas.microsoft.com/office/drawing/2014/main" id="{087BFA7E-A88F-C9D4-C0E5-19ED904848C1}"/>
              </a:ext>
            </a:extLst>
          </p:cNvPr>
          <p:cNvSpPr/>
          <p:nvPr/>
        </p:nvSpPr>
        <p:spPr>
          <a:xfrm>
            <a:off x="8139113" y="4860133"/>
            <a:ext cx="381000" cy="92868"/>
          </a:xfrm>
          <a:prstGeom prst="rect">
            <a:avLst/>
          </a:prstGeom>
          <a:noFill/>
          <a:ln w="127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9" name="TextBox 8">
            <a:extLst>
              <a:ext uri="{FF2B5EF4-FFF2-40B4-BE49-F238E27FC236}">
                <a16:creationId xmlns:a16="http://schemas.microsoft.com/office/drawing/2014/main" id="{CE01CA4D-C5D8-777A-7448-31E61ECE5484}"/>
              </a:ext>
            </a:extLst>
          </p:cNvPr>
          <p:cNvSpPr txBox="1"/>
          <p:nvPr/>
        </p:nvSpPr>
        <p:spPr>
          <a:xfrm>
            <a:off x="6330723" y="5988535"/>
            <a:ext cx="2032000" cy="369332"/>
          </a:xfrm>
          <a:prstGeom prst="rect">
            <a:avLst/>
          </a:prstGeom>
          <a:noFill/>
        </p:spPr>
        <p:txBody>
          <a:bodyPr wrap="square" rtlCol="0">
            <a:spAutoFit/>
          </a:bodyPr>
          <a:lstStyle/>
          <a:p>
            <a:r>
              <a:rPr lang="en-US" b="1" dirty="0"/>
              <a:t>Link Syntax :</a:t>
            </a:r>
            <a:endParaRPr lang="id-ID" b="1" dirty="0"/>
          </a:p>
        </p:txBody>
      </p:sp>
    </p:spTree>
    <p:extLst>
      <p:ext uri="{BB962C8B-B14F-4D97-AF65-F5344CB8AC3E}">
        <p14:creationId xmlns:p14="http://schemas.microsoft.com/office/powerpoint/2010/main" val="12325193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70C0"/>
        </a:solidFill>
        <a:effectLst/>
      </p:bgPr>
    </p:bg>
    <p:spTree>
      <p:nvGrpSpPr>
        <p:cNvPr id="1" name="">
          <a:extLst>
            <a:ext uri="{FF2B5EF4-FFF2-40B4-BE49-F238E27FC236}">
              <a16:creationId xmlns:a16="http://schemas.microsoft.com/office/drawing/2014/main" id="{F1287506-D423-C44A-6232-92C704806D6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11B966C-26AC-19D1-EF5E-D1E5AE4809D8}"/>
              </a:ext>
            </a:extLst>
          </p:cNvPr>
          <p:cNvSpPr>
            <a:spLocks noGrp="1"/>
          </p:cNvSpPr>
          <p:nvPr>
            <p:ph type="title"/>
          </p:nvPr>
        </p:nvSpPr>
        <p:spPr>
          <a:xfrm>
            <a:off x="5557157" y="132027"/>
            <a:ext cx="6634843" cy="492813"/>
          </a:xfrm>
        </p:spPr>
        <p:txBody>
          <a:bodyPr anchor="t">
            <a:normAutofit fontScale="90000"/>
          </a:bodyPr>
          <a:lstStyle/>
          <a:p>
            <a:pPr algn="ctr"/>
            <a:r>
              <a:rPr lang="id-ID" sz="3200" b="1" u="sng" cap="none" dirty="0" err="1">
                <a:solidFill>
                  <a:schemeClr val="bg1"/>
                </a:solidFill>
              </a:rPr>
              <a:t>Dashboard</a:t>
            </a:r>
            <a:r>
              <a:rPr lang="id-ID" sz="3200" b="1" u="sng" cap="none" dirty="0">
                <a:solidFill>
                  <a:schemeClr val="bg1"/>
                </a:solidFill>
              </a:rPr>
              <a:t> Performance </a:t>
            </a:r>
            <a:r>
              <a:rPr lang="id-ID" sz="3200" b="1" u="sng" cap="none" dirty="0" err="1">
                <a:solidFill>
                  <a:schemeClr val="bg1"/>
                </a:solidFill>
              </a:rPr>
              <a:t>Analytics</a:t>
            </a:r>
            <a:br>
              <a:rPr lang="id-ID" sz="3200" b="1" u="sng" cap="none" dirty="0"/>
            </a:br>
            <a:endParaRPr lang="id-ID" sz="3200" b="1" u="sng" dirty="0"/>
          </a:p>
        </p:txBody>
      </p:sp>
      <p:pic>
        <p:nvPicPr>
          <p:cNvPr id="7" name="Content Placeholder 7" descr="A close-up of a map&#10;&#10;AI-generated content may be incorrect.">
            <a:extLst>
              <a:ext uri="{FF2B5EF4-FFF2-40B4-BE49-F238E27FC236}">
                <a16:creationId xmlns:a16="http://schemas.microsoft.com/office/drawing/2014/main" id="{79305F43-C4EF-4CFF-418F-60497FD1C085}"/>
              </a:ext>
            </a:extLst>
          </p:cNvPr>
          <p:cNvPicPr>
            <a:picLocks noChangeAspect="1"/>
          </p:cNvPicPr>
          <p:nvPr/>
        </p:nvPicPr>
        <p:blipFill>
          <a:blip r:embed="rId2"/>
          <a:stretch>
            <a:fillRect/>
          </a:stretch>
        </p:blipFill>
        <p:spPr>
          <a:xfrm>
            <a:off x="0" y="-333827"/>
            <a:ext cx="5283200" cy="8453121"/>
          </a:xfrm>
          <a:prstGeom prst="rect">
            <a:avLst/>
          </a:prstGeom>
          <a:noFill/>
        </p:spPr>
      </p:pic>
      <p:graphicFrame>
        <p:nvGraphicFramePr>
          <p:cNvPr id="10" name="Tampungan Konten 2" descr="Tempat penampung grafik SmartArt ikon">
            <a:extLst>
              <a:ext uri="{FF2B5EF4-FFF2-40B4-BE49-F238E27FC236}">
                <a16:creationId xmlns:a16="http://schemas.microsoft.com/office/drawing/2014/main" id="{58D1AB62-1660-A269-348B-796DF7B0BD75}"/>
              </a:ext>
            </a:extLst>
          </p:cNvPr>
          <p:cNvGraphicFramePr>
            <a:graphicFrameLocks/>
          </p:cNvGraphicFramePr>
          <p:nvPr>
            <p:extLst>
              <p:ext uri="{D42A27DB-BD31-4B8C-83A1-F6EECF244321}">
                <p14:modId xmlns:p14="http://schemas.microsoft.com/office/powerpoint/2010/main" val="2600079068"/>
              </p:ext>
            </p:extLst>
          </p:nvPr>
        </p:nvGraphicFramePr>
        <p:xfrm>
          <a:off x="6256020" y="624840"/>
          <a:ext cx="5212080" cy="606171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1" name="Picture 10">
            <a:extLst>
              <a:ext uri="{FF2B5EF4-FFF2-40B4-BE49-F238E27FC236}">
                <a16:creationId xmlns:a16="http://schemas.microsoft.com/office/drawing/2014/main" id="{B58755FC-90C7-B578-DA00-E64C5C04F885}"/>
              </a:ext>
            </a:extLst>
          </p:cNvPr>
          <p:cNvPicPr>
            <a:picLocks noChangeAspect="1"/>
          </p:cNvPicPr>
          <p:nvPr/>
        </p:nvPicPr>
        <p:blipFill>
          <a:blip r:embed="rId8"/>
          <a:stretch>
            <a:fillRect/>
          </a:stretch>
        </p:blipFill>
        <p:spPr>
          <a:xfrm>
            <a:off x="9888583" y="6371760"/>
            <a:ext cx="2278380" cy="486240"/>
          </a:xfrm>
          <a:prstGeom prst="rect">
            <a:avLst/>
          </a:prstGeom>
        </p:spPr>
      </p:pic>
    </p:spTree>
    <p:extLst>
      <p:ext uri="{BB962C8B-B14F-4D97-AF65-F5344CB8AC3E}">
        <p14:creationId xmlns:p14="http://schemas.microsoft.com/office/powerpoint/2010/main" val="253754421"/>
      </p:ext>
    </p:extLst>
  </p:cSld>
  <p:clrMapOvr>
    <a:masterClrMapping/>
  </p:clrMapOvr>
</p:sld>
</file>

<file path=ppt/theme/theme1.xml><?xml version="1.0" encoding="utf-8"?>
<a:theme xmlns:a="http://schemas.openxmlformats.org/drawingml/2006/main" name="Pangkas">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36805460_TF34357615.potx" id="{9A4C9A66-81CF-4691-93D3-287909673A80}" vid="{F6C500EA-78F8-4EA6-B6C8-706907056FFF}"/>
    </a:ext>
  </a:extLst>
</a:theme>
</file>

<file path=ppt/theme/theme2.xml><?xml version="1.0" encoding="utf-8"?>
<a:theme xmlns:a="http://schemas.openxmlformats.org/drawingml/2006/main" name="Tema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8C45FB24-BEC6-4D44-888B-84AEBBA2DC09}">
  <ds:schemaRefs>
    <ds:schemaRef ds:uri="http://schemas.microsoft.com/sharepoint/v3/contenttype/forms"/>
  </ds:schemaRefs>
</ds:datastoreItem>
</file>

<file path=customXml/itemProps2.xml><?xml version="1.0" encoding="utf-8"?>
<ds:datastoreItem xmlns:ds="http://schemas.openxmlformats.org/officeDocument/2006/customXml" ds:itemID="{07ECF6D8-9EA4-45A1-AFEB-B7C326AF085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3FD9A38F-9A2C-42E5-9013-4C4B1FFCB4F6}">
  <ds:schemaRefs>
    <ds:schemaRef ds:uri="http://schemas.microsoft.com/office/2006/documentManagement/types"/>
    <ds:schemaRef ds:uri="http://schemas.microsoft.com/office/2006/metadata/properties"/>
    <ds:schemaRef ds:uri="http://purl.org/dc/terms/"/>
    <ds:schemaRef ds:uri="71af3243-3dd4-4a8d-8c0d-dd76da1f02a5"/>
    <ds:schemaRef ds:uri="http://schemas.openxmlformats.org/package/2006/metadata/core-properties"/>
    <ds:schemaRef ds:uri="http://www.w3.org/XML/1998/namespace"/>
    <ds:schemaRef ds:uri="http://schemas.microsoft.com/office/infopath/2007/PartnerControls"/>
    <ds:schemaRef ds:uri="http://purl.org/dc/dcmitype/"/>
    <ds:schemaRef ds:uri="16c05727-aa75-4e4a-9b5f-8a80a1165891"/>
    <ds:schemaRef ds:uri="http://purl.org/dc/elements/1.1/"/>
  </ds:schemaRefs>
</ds:datastoreItem>
</file>

<file path=docProps/app.xml><?xml version="1.0" encoding="utf-8"?>
<Properties xmlns="http://schemas.openxmlformats.org/officeDocument/2006/extended-properties" xmlns:vt="http://schemas.openxmlformats.org/officeDocument/2006/docPropsVTypes">
  <Template>Desain pangkas</Template>
  <TotalTime>713</TotalTime>
  <Words>1597</Words>
  <Application>Microsoft Office PowerPoint</Application>
  <PresentationFormat>Widescreen</PresentationFormat>
  <Paragraphs>58</Paragraphs>
  <Slides>12</Slides>
  <Notes>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12</vt:i4>
      </vt:variant>
    </vt:vector>
  </HeadingPairs>
  <TitlesOfParts>
    <vt:vector size="21" baseType="lpstr">
      <vt:lpstr>Arial</vt:lpstr>
      <vt:lpstr>Calibri</vt:lpstr>
      <vt:lpstr>Cambria Math</vt:lpstr>
      <vt:lpstr>Franklin Gothic Book</vt:lpstr>
      <vt:lpstr>Rubik</vt:lpstr>
      <vt:lpstr>Rubik Medium</vt:lpstr>
      <vt:lpstr>Rubik SemiBold</vt:lpstr>
      <vt:lpstr>Symbol</vt:lpstr>
      <vt:lpstr>Pangkas</vt:lpstr>
      <vt:lpstr>Analisis Kinerja Bisnis Kimia Farma 2020-2023</vt:lpstr>
      <vt:lpstr>PowerPoint Presentation</vt:lpstr>
      <vt:lpstr>CERTIFICATION</vt:lpstr>
      <vt:lpstr>Profil Perusahaan  PT Kimia Farma Tbk</vt:lpstr>
      <vt:lpstr>PROJECT PORTOFOLIO</vt:lpstr>
      <vt:lpstr>Importing Dataset to BigQuery </vt:lpstr>
      <vt:lpstr>Tabel Analisa (Data Consolidation) </vt:lpstr>
      <vt:lpstr>BigQuery Syntax (Feature Engineering) </vt:lpstr>
      <vt:lpstr>Dashboard Performance Analytics </vt:lpstr>
      <vt:lpstr>Rekomendasi Bisnis</vt:lpstr>
      <vt:lpstr>  TERIMA KASIH</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Tio Rizky Ramadhani Putra</dc:creator>
  <cp:lastModifiedBy>Rizky Ramadhani</cp:lastModifiedBy>
  <cp:revision>5</cp:revision>
  <dcterms:created xsi:type="dcterms:W3CDTF">2025-10-25T15:21:19Z</dcterms:created>
  <dcterms:modified xsi:type="dcterms:W3CDTF">2025-10-30T06:02:16Z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